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74"/>
  </p:notesMasterIdLst>
  <p:handoutMasterIdLst>
    <p:handoutMasterId r:id="rId275"/>
  </p:handoutMasterIdLst>
  <p:sldIdLst>
    <p:sldId id="751" r:id="rId2"/>
    <p:sldId id="411" r:id="rId3"/>
    <p:sldId id="266" r:id="rId4"/>
    <p:sldId id="414" r:id="rId5"/>
    <p:sldId id="413" r:id="rId6"/>
    <p:sldId id="820" r:id="rId7"/>
    <p:sldId id="94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948"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949"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50" r:id="rId173"/>
    <p:sldId id="920" r:id="rId174"/>
    <p:sldId id="921" r:id="rId175"/>
    <p:sldId id="922" r:id="rId176"/>
    <p:sldId id="697" r:id="rId177"/>
    <p:sldId id="791" r:id="rId178"/>
    <p:sldId id="627" r:id="rId179"/>
    <p:sldId id="629" r:id="rId180"/>
    <p:sldId id="631" r:id="rId181"/>
    <p:sldId id="649" r:id="rId182"/>
    <p:sldId id="591" r:id="rId183"/>
    <p:sldId id="650" r:id="rId184"/>
    <p:sldId id="632" r:id="rId185"/>
    <p:sldId id="671" r:id="rId186"/>
    <p:sldId id="633" r:id="rId187"/>
    <p:sldId id="792" r:id="rId188"/>
    <p:sldId id="641" r:id="rId189"/>
    <p:sldId id="672" r:id="rId190"/>
    <p:sldId id="642" r:id="rId191"/>
    <p:sldId id="673" r:id="rId192"/>
    <p:sldId id="943" r:id="rId193"/>
    <p:sldId id="924" r:id="rId194"/>
    <p:sldId id="927" r:id="rId195"/>
    <p:sldId id="940" r:id="rId196"/>
    <p:sldId id="937" r:id="rId197"/>
    <p:sldId id="938" r:id="rId198"/>
    <p:sldId id="939" r:id="rId199"/>
    <p:sldId id="925" r:id="rId200"/>
    <p:sldId id="944" r:id="rId201"/>
    <p:sldId id="945" r:id="rId202"/>
    <p:sldId id="946" r:id="rId203"/>
    <p:sldId id="929" r:id="rId204"/>
    <p:sldId id="930" r:id="rId205"/>
    <p:sldId id="931" r:id="rId206"/>
    <p:sldId id="926" r:id="rId207"/>
    <p:sldId id="923" r:id="rId208"/>
    <p:sldId id="942" r:id="rId209"/>
    <p:sldId id="951" r:id="rId210"/>
    <p:sldId id="643" r:id="rId211"/>
    <p:sldId id="676" r:id="rId212"/>
    <p:sldId id="677" r:id="rId213"/>
    <p:sldId id="678" r:id="rId214"/>
    <p:sldId id="688" r:id="rId215"/>
    <p:sldId id="681" r:id="rId216"/>
    <p:sldId id="794" r:id="rId217"/>
    <p:sldId id="795" r:id="rId218"/>
    <p:sldId id="644" r:id="rId219"/>
    <p:sldId id="645" r:id="rId220"/>
    <p:sldId id="647" r:id="rId221"/>
    <p:sldId id="657" r:id="rId222"/>
    <p:sldId id="656" r:id="rId223"/>
    <p:sldId id="658" r:id="rId224"/>
    <p:sldId id="659" r:id="rId225"/>
    <p:sldId id="660" r:id="rId226"/>
    <p:sldId id="665" r:id="rId227"/>
    <p:sldId id="666" r:id="rId228"/>
    <p:sldId id="667" r:id="rId229"/>
    <p:sldId id="679" r:id="rId230"/>
    <p:sldId id="803" r:id="rId231"/>
    <p:sldId id="680" r:id="rId232"/>
    <p:sldId id="668" r:id="rId233"/>
    <p:sldId id="669" r:id="rId234"/>
    <p:sldId id="670" r:id="rId235"/>
    <p:sldId id="797" r:id="rId236"/>
    <p:sldId id="798" r:id="rId237"/>
    <p:sldId id="879" r:id="rId238"/>
    <p:sldId id="799" r:id="rId239"/>
    <p:sldId id="800" r:id="rId240"/>
    <p:sldId id="693" r:id="rId241"/>
    <p:sldId id="694" r:id="rId242"/>
    <p:sldId id="805" r:id="rId243"/>
    <p:sldId id="707" r:id="rId244"/>
    <p:sldId id="776" r:id="rId245"/>
    <p:sldId id="775" r:id="rId246"/>
    <p:sldId id="804" r:id="rId247"/>
    <p:sldId id="708" r:id="rId248"/>
    <p:sldId id="711" r:id="rId249"/>
    <p:sldId id="773" r:id="rId250"/>
    <p:sldId id="774" r:id="rId251"/>
    <p:sldId id="606" r:id="rId252"/>
    <p:sldId id="700" r:id="rId253"/>
    <p:sldId id="702" r:id="rId254"/>
    <p:sldId id="701" r:id="rId255"/>
    <p:sldId id="704" r:id="rId256"/>
    <p:sldId id="703" r:id="rId257"/>
    <p:sldId id="952" r:id="rId258"/>
    <p:sldId id="756" r:id="rId259"/>
    <p:sldId id="757" r:id="rId260"/>
    <p:sldId id="758" r:id="rId261"/>
    <p:sldId id="661" r:id="rId262"/>
    <p:sldId id="662" r:id="rId263"/>
    <p:sldId id="663" r:id="rId264"/>
    <p:sldId id="790" r:id="rId265"/>
    <p:sldId id="698" r:id="rId266"/>
    <p:sldId id="699" r:id="rId267"/>
    <p:sldId id="648" r:id="rId268"/>
    <p:sldId id="793" r:id="rId269"/>
    <p:sldId id="778" r:id="rId270"/>
    <p:sldId id="801" r:id="rId271"/>
    <p:sldId id="953" r:id="rId272"/>
    <p:sldId id="954" r:id="rId2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94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948"/>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949"/>
            <p14:sldId id="569"/>
            <p14:sldId id="570"/>
            <p14:sldId id="789"/>
            <p14:sldId id="571"/>
            <p14:sldId id="572"/>
            <p14:sldId id="573"/>
            <p14:sldId id="574"/>
            <p14:sldId id="575"/>
            <p14:sldId id="706"/>
            <p14:sldId id="875"/>
            <p14:sldId id="876"/>
            <p14:sldId id="877"/>
            <p14:sldId id="878"/>
            <p14:sldId id="915"/>
            <p14:sldId id="918"/>
            <p14:sldId id="919"/>
            <p14:sldId id="950"/>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43"/>
            <p14:sldId id="924"/>
            <p14:sldId id="927"/>
            <p14:sldId id="940"/>
            <p14:sldId id="937"/>
            <p14:sldId id="938"/>
            <p14:sldId id="939"/>
            <p14:sldId id="925"/>
            <p14:sldId id="944"/>
            <p14:sldId id="945"/>
            <p14:sldId id="946"/>
            <p14:sldId id="929"/>
            <p14:sldId id="930"/>
            <p14:sldId id="931"/>
            <p14:sldId id="926"/>
            <p14:sldId id="923"/>
            <p14:sldId id="942"/>
          </p14:sldIdLst>
        </p14:section>
        <p14:section name="Part 3: Microservice in Production" id="{4A89BD0D-5792-684C-ABDB-64D34266C5A7}">
          <p14:sldIdLst>
            <p14:sldId id="951"/>
            <p14:sldId id="643"/>
            <p14:sldId id="676"/>
            <p14:sldId id="677"/>
            <p14:sldId id="678"/>
            <p14:sldId id="688"/>
            <p14:sldId id="681"/>
            <p14:sldId id="794"/>
            <p14:sldId id="795"/>
            <p14:sldId id="644"/>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952"/>
            <p14:sldId id="756"/>
            <p14:sldId id="757"/>
            <p14:sldId id="758"/>
            <p14:sldId id="661"/>
            <p14:sldId id="662"/>
            <p14:sldId id="663"/>
            <p14:sldId id="790"/>
            <p14:sldId id="698"/>
            <p14:sldId id="699"/>
            <p14:sldId id="648"/>
            <p14:sldId id="793"/>
            <p14:sldId id="778"/>
            <p14:sldId id="801"/>
            <p14:sldId id="953"/>
            <p14:sldId id="9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4EA"/>
    <a:srgbClr val="008200"/>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3" autoAdjust="0"/>
    <p:restoredTop sz="86924" autoAdjust="0"/>
  </p:normalViewPr>
  <p:slideViewPr>
    <p:cSldViewPr>
      <p:cViewPr varScale="1">
        <p:scale>
          <a:sx n="90" d="100"/>
          <a:sy n="90" d="100"/>
        </p:scale>
        <p:origin x="2168" y="19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744" y="-90"/>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C9171-55B3-4227-9BA3-E035B6351EF5}" type="doc">
      <dgm:prSet loTypeId="urn:microsoft.com/office/officeart/2008/layout/LinedList" loCatId="list" qsTypeId="urn:microsoft.com/office/officeart/2005/8/quickstyle/simple5" qsCatId="simple" csTypeId="urn:microsoft.com/office/officeart/2005/8/colors/accent3_3" csCatId="accent3"/>
      <dgm:spPr/>
      <dgm:t>
        <a:bodyPr/>
        <a:lstStyle/>
        <a:p>
          <a:endParaRPr lang="en-US"/>
        </a:p>
      </dgm:t>
    </dgm:pt>
    <dgm:pt modelId="{7102AA6E-0B71-43EC-A6BD-0C12D18AE0F3}">
      <dgm:prSet/>
      <dgm:spPr/>
      <dgm:t>
        <a:bodyPr/>
        <a:lstStyle/>
        <a:p>
          <a:pPr rtl="0"/>
          <a:r>
            <a:rPr lang="en-US" b="1" dirty="0"/>
            <a:t>Logistics (breaks, facilities, lunch, etc.)</a:t>
          </a:r>
        </a:p>
      </dgm:t>
    </dgm:pt>
    <dgm:pt modelId="{E7F1ED76-6B14-46F6-8C2D-E7C6212E6E17}" type="parTrans" cxnId="{4A282935-9498-43CF-872A-493E5740C586}">
      <dgm:prSet/>
      <dgm:spPr/>
      <dgm:t>
        <a:bodyPr/>
        <a:lstStyle/>
        <a:p>
          <a:endParaRPr lang="en-US" b="1"/>
        </a:p>
      </dgm:t>
    </dgm:pt>
    <dgm:pt modelId="{0C0DAE50-7C90-46E2-B2C0-1FD30B3F2834}" type="sibTrans" cxnId="{4A282935-9498-43CF-872A-493E5740C586}">
      <dgm:prSet/>
      <dgm:spPr/>
      <dgm:t>
        <a:bodyPr/>
        <a:lstStyle/>
        <a:p>
          <a:endParaRPr lang="en-US" b="1"/>
        </a:p>
      </dgm:t>
    </dgm:pt>
    <dgm:pt modelId="{B4F5EDC0-9FE6-45B2-B7A1-003DC5A71F28}">
      <dgm:prSet/>
      <dgm:spPr/>
      <dgm:t>
        <a:bodyPr/>
        <a:lstStyle/>
        <a:p>
          <a:pPr rtl="0"/>
          <a:r>
            <a:rPr lang="en-US" b="1"/>
            <a:t>Rules of Engagement</a:t>
          </a:r>
        </a:p>
      </dgm:t>
    </dgm:pt>
    <dgm:pt modelId="{C442A8E2-1F2D-4C5F-88F8-F10F1A3CC28D}" type="parTrans" cxnId="{8F622CEC-05B0-4FD9-B29B-CDF2A998B77E}">
      <dgm:prSet/>
      <dgm:spPr/>
      <dgm:t>
        <a:bodyPr/>
        <a:lstStyle/>
        <a:p>
          <a:endParaRPr lang="en-US" b="1"/>
        </a:p>
      </dgm:t>
    </dgm:pt>
    <dgm:pt modelId="{F02E2798-B3B5-4968-95EA-3E58C97F5543}" type="sibTrans" cxnId="{8F622CEC-05B0-4FD9-B29B-CDF2A998B77E}">
      <dgm:prSet/>
      <dgm:spPr/>
      <dgm:t>
        <a:bodyPr/>
        <a:lstStyle/>
        <a:p>
          <a:endParaRPr lang="en-US" b="1"/>
        </a:p>
      </dgm:t>
    </dgm:pt>
    <dgm:pt modelId="{9986E5BE-A5AE-43E7-B94B-276D52DABC0D}">
      <dgm:prSet/>
      <dgm:spPr/>
      <dgm:t>
        <a:bodyPr/>
        <a:lstStyle/>
        <a:p>
          <a:pPr rtl="0"/>
          <a:r>
            <a:rPr lang="en-US" b="1"/>
            <a:t>Introductions</a:t>
          </a:r>
        </a:p>
      </dgm:t>
    </dgm:pt>
    <dgm:pt modelId="{FAA58D88-BB78-48A5-B387-3F27DB9C77D1}" type="parTrans" cxnId="{030E8541-F776-4297-BCE2-1B939EDEB651}">
      <dgm:prSet/>
      <dgm:spPr/>
      <dgm:t>
        <a:bodyPr/>
        <a:lstStyle/>
        <a:p>
          <a:endParaRPr lang="en-US" b="1"/>
        </a:p>
      </dgm:t>
    </dgm:pt>
    <dgm:pt modelId="{4FABA326-C4A4-4FEC-87A8-24DC9ED8AFAF}" type="sibTrans" cxnId="{030E8541-F776-4297-BCE2-1B939EDEB651}">
      <dgm:prSet/>
      <dgm:spPr/>
      <dgm:t>
        <a:bodyPr/>
        <a:lstStyle/>
        <a:p>
          <a:endParaRPr lang="en-US" b="1"/>
        </a:p>
      </dgm:t>
    </dgm:pt>
    <dgm:pt modelId="{0AB0DF27-8748-48C4-B195-93CFE3B21E03}">
      <dgm:prSet/>
      <dgm:spPr/>
      <dgm:t>
        <a:bodyPr/>
        <a:lstStyle/>
        <a:p>
          <a:pPr rtl="0"/>
          <a:r>
            <a:rPr lang="en-US" b="1"/>
            <a:t>Let’s Get Started!</a:t>
          </a:r>
        </a:p>
      </dgm:t>
    </dgm:pt>
    <dgm:pt modelId="{8CDDF951-6020-471B-9954-CA4AB43F6EE5}" type="parTrans" cxnId="{8033DD44-9B0C-43A4-9B66-A48CECF7F7D0}">
      <dgm:prSet/>
      <dgm:spPr/>
      <dgm:t>
        <a:bodyPr/>
        <a:lstStyle/>
        <a:p>
          <a:endParaRPr lang="en-US" b="1"/>
        </a:p>
      </dgm:t>
    </dgm:pt>
    <dgm:pt modelId="{DD9D8D13-FC74-4453-8F76-A90CD02AC458}" type="sibTrans" cxnId="{8033DD44-9B0C-43A4-9B66-A48CECF7F7D0}">
      <dgm:prSet/>
      <dgm:spPr/>
      <dgm:t>
        <a:bodyPr/>
        <a:lstStyle/>
        <a:p>
          <a:endParaRPr lang="en-US" b="1"/>
        </a:p>
      </dgm:t>
    </dgm:pt>
    <dgm:pt modelId="{EE4684FF-E282-4F35-89F7-5AF4D0DCEC4A}" type="pres">
      <dgm:prSet presAssocID="{4FEC9171-55B3-4227-9BA3-E035B6351EF5}" presName="vert0" presStyleCnt="0">
        <dgm:presLayoutVars>
          <dgm:dir/>
          <dgm:animOne val="branch"/>
          <dgm:animLvl val="lvl"/>
        </dgm:presLayoutVars>
      </dgm:prSet>
      <dgm:spPr/>
    </dgm:pt>
    <dgm:pt modelId="{4CA9B307-13F3-45AC-9192-E4BC56B06E2F}" type="pres">
      <dgm:prSet presAssocID="{7102AA6E-0B71-43EC-A6BD-0C12D18AE0F3}" presName="thickLine" presStyleLbl="alignNode1" presStyleIdx="0" presStyleCnt="4"/>
      <dgm:spPr/>
    </dgm:pt>
    <dgm:pt modelId="{E53A321C-95A2-498F-9E3E-6488A7A8F59C}" type="pres">
      <dgm:prSet presAssocID="{7102AA6E-0B71-43EC-A6BD-0C12D18AE0F3}" presName="horz1" presStyleCnt="0"/>
      <dgm:spPr/>
    </dgm:pt>
    <dgm:pt modelId="{4EE26DEB-3716-4AE5-985E-3813FF83D194}" type="pres">
      <dgm:prSet presAssocID="{7102AA6E-0B71-43EC-A6BD-0C12D18AE0F3}" presName="tx1" presStyleLbl="revTx" presStyleIdx="0" presStyleCnt="4"/>
      <dgm:spPr/>
    </dgm:pt>
    <dgm:pt modelId="{79512D32-4697-415D-B177-01DF70BC1FD4}" type="pres">
      <dgm:prSet presAssocID="{7102AA6E-0B71-43EC-A6BD-0C12D18AE0F3}" presName="vert1" presStyleCnt="0"/>
      <dgm:spPr/>
    </dgm:pt>
    <dgm:pt modelId="{843B92FC-2528-414F-84F8-87906572F1DD}" type="pres">
      <dgm:prSet presAssocID="{B4F5EDC0-9FE6-45B2-B7A1-003DC5A71F28}" presName="thickLine" presStyleLbl="alignNode1" presStyleIdx="1" presStyleCnt="4"/>
      <dgm:spPr/>
    </dgm:pt>
    <dgm:pt modelId="{2CAD1EE3-4160-4C14-A817-DF08628D1EA2}" type="pres">
      <dgm:prSet presAssocID="{B4F5EDC0-9FE6-45B2-B7A1-003DC5A71F28}" presName="horz1" presStyleCnt="0"/>
      <dgm:spPr/>
    </dgm:pt>
    <dgm:pt modelId="{0B4FFCFC-F21C-4D46-9965-50B5E0BFC9E6}" type="pres">
      <dgm:prSet presAssocID="{B4F5EDC0-9FE6-45B2-B7A1-003DC5A71F28}" presName="tx1" presStyleLbl="revTx" presStyleIdx="1" presStyleCnt="4"/>
      <dgm:spPr/>
    </dgm:pt>
    <dgm:pt modelId="{1F4F91AC-11B7-4763-8186-4DEE4899A65B}" type="pres">
      <dgm:prSet presAssocID="{B4F5EDC0-9FE6-45B2-B7A1-003DC5A71F28}" presName="vert1" presStyleCnt="0"/>
      <dgm:spPr/>
    </dgm:pt>
    <dgm:pt modelId="{4130C8EC-4AAE-4C7C-A4CF-7F14417ADD3E}" type="pres">
      <dgm:prSet presAssocID="{9986E5BE-A5AE-43E7-B94B-276D52DABC0D}" presName="thickLine" presStyleLbl="alignNode1" presStyleIdx="2" presStyleCnt="4"/>
      <dgm:spPr/>
    </dgm:pt>
    <dgm:pt modelId="{AA98FFA5-24AE-44AA-9767-BDC7CE05F6BC}" type="pres">
      <dgm:prSet presAssocID="{9986E5BE-A5AE-43E7-B94B-276D52DABC0D}" presName="horz1" presStyleCnt="0"/>
      <dgm:spPr/>
    </dgm:pt>
    <dgm:pt modelId="{6A13598D-9066-4CCB-ACC9-53739631C7A2}" type="pres">
      <dgm:prSet presAssocID="{9986E5BE-A5AE-43E7-B94B-276D52DABC0D}" presName="tx1" presStyleLbl="revTx" presStyleIdx="2" presStyleCnt="4"/>
      <dgm:spPr/>
    </dgm:pt>
    <dgm:pt modelId="{DB44FA08-3975-48B7-B53B-11823CBBA6AC}" type="pres">
      <dgm:prSet presAssocID="{9986E5BE-A5AE-43E7-B94B-276D52DABC0D}" presName="vert1" presStyleCnt="0"/>
      <dgm:spPr/>
    </dgm:pt>
    <dgm:pt modelId="{B77E6508-2079-41B0-A619-BF600C8658C0}" type="pres">
      <dgm:prSet presAssocID="{0AB0DF27-8748-48C4-B195-93CFE3B21E03}" presName="thickLine" presStyleLbl="alignNode1" presStyleIdx="3" presStyleCnt="4"/>
      <dgm:spPr/>
    </dgm:pt>
    <dgm:pt modelId="{D8D85B32-65D7-4947-AB11-BB45BF8273EF}" type="pres">
      <dgm:prSet presAssocID="{0AB0DF27-8748-48C4-B195-93CFE3B21E03}" presName="horz1" presStyleCnt="0"/>
      <dgm:spPr/>
    </dgm:pt>
    <dgm:pt modelId="{9A706BC1-9526-4CEC-9B28-598DDA558019}" type="pres">
      <dgm:prSet presAssocID="{0AB0DF27-8748-48C4-B195-93CFE3B21E03}" presName="tx1" presStyleLbl="revTx" presStyleIdx="3" presStyleCnt="4"/>
      <dgm:spPr/>
    </dgm:pt>
    <dgm:pt modelId="{9058C3EA-5614-4CFF-BD56-B6A548C84A73}" type="pres">
      <dgm:prSet presAssocID="{0AB0DF27-8748-48C4-B195-93CFE3B21E03}" presName="vert1" presStyleCnt="0"/>
      <dgm:spPr/>
    </dgm:pt>
  </dgm:ptLst>
  <dgm:cxnLst>
    <dgm:cxn modelId="{AE0E4827-3FB0-4323-9BF0-25C002D92369}" type="presOf" srcId="{7102AA6E-0B71-43EC-A6BD-0C12D18AE0F3}" destId="{4EE26DEB-3716-4AE5-985E-3813FF83D194}" srcOrd="0" destOrd="0" presId="urn:microsoft.com/office/officeart/2008/layout/LinedList"/>
    <dgm:cxn modelId="{4A282935-9498-43CF-872A-493E5740C586}" srcId="{4FEC9171-55B3-4227-9BA3-E035B6351EF5}" destId="{7102AA6E-0B71-43EC-A6BD-0C12D18AE0F3}" srcOrd="0" destOrd="0" parTransId="{E7F1ED76-6B14-46F6-8C2D-E7C6212E6E17}" sibTransId="{0C0DAE50-7C90-46E2-B2C0-1FD30B3F2834}"/>
    <dgm:cxn modelId="{030E8541-F776-4297-BCE2-1B939EDEB651}" srcId="{4FEC9171-55B3-4227-9BA3-E035B6351EF5}" destId="{9986E5BE-A5AE-43E7-B94B-276D52DABC0D}" srcOrd="2" destOrd="0" parTransId="{FAA58D88-BB78-48A5-B387-3F27DB9C77D1}" sibTransId="{4FABA326-C4A4-4FEC-87A8-24DC9ED8AFAF}"/>
    <dgm:cxn modelId="{8033DD44-9B0C-43A4-9B66-A48CECF7F7D0}" srcId="{4FEC9171-55B3-4227-9BA3-E035B6351EF5}" destId="{0AB0DF27-8748-48C4-B195-93CFE3B21E03}" srcOrd="3" destOrd="0" parTransId="{8CDDF951-6020-471B-9954-CA4AB43F6EE5}" sibTransId="{DD9D8D13-FC74-4453-8F76-A90CD02AC458}"/>
    <dgm:cxn modelId="{3E089A6C-EE34-428A-9A5D-A50F5047E5C5}" type="presOf" srcId="{0AB0DF27-8748-48C4-B195-93CFE3B21E03}" destId="{9A706BC1-9526-4CEC-9B28-598DDA558019}" srcOrd="0" destOrd="0" presId="urn:microsoft.com/office/officeart/2008/layout/LinedList"/>
    <dgm:cxn modelId="{D665FF7D-6366-45E2-B466-AE26F7E0C4D3}" type="presOf" srcId="{9986E5BE-A5AE-43E7-B94B-276D52DABC0D}" destId="{6A13598D-9066-4CCB-ACC9-53739631C7A2}" srcOrd="0" destOrd="0" presId="urn:microsoft.com/office/officeart/2008/layout/LinedList"/>
    <dgm:cxn modelId="{5F69E589-18E9-4119-B1ED-CD5A6925207A}" type="presOf" srcId="{4FEC9171-55B3-4227-9BA3-E035B6351EF5}" destId="{EE4684FF-E282-4F35-89F7-5AF4D0DCEC4A}" srcOrd="0" destOrd="0" presId="urn:microsoft.com/office/officeart/2008/layout/LinedList"/>
    <dgm:cxn modelId="{8F622CEC-05B0-4FD9-B29B-CDF2A998B77E}" srcId="{4FEC9171-55B3-4227-9BA3-E035B6351EF5}" destId="{B4F5EDC0-9FE6-45B2-B7A1-003DC5A71F28}" srcOrd="1" destOrd="0" parTransId="{C442A8E2-1F2D-4C5F-88F8-F10F1A3CC28D}" sibTransId="{F02E2798-B3B5-4968-95EA-3E58C97F5543}"/>
    <dgm:cxn modelId="{E2FE18F5-0C19-498C-AD14-E4EFE989D907}" type="presOf" srcId="{B4F5EDC0-9FE6-45B2-B7A1-003DC5A71F28}" destId="{0B4FFCFC-F21C-4D46-9965-50B5E0BFC9E6}" srcOrd="0" destOrd="0" presId="urn:microsoft.com/office/officeart/2008/layout/LinedList"/>
    <dgm:cxn modelId="{433DD157-48CA-4BEC-9831-7F372EAAB626}" type="presParOf" srcId="{EE4684FF-E282-4F35-89F7-5AF4D0DCEC4A}" destId="{4CA9B307-13F3-45AC-9192-E4BC56B06E2F}" srcOrd="0" destOrd="0" presId="urn:microsoft.com/office/officeart/2008/layout/LinedList"/>
    <dgm:cxn modelId="{590C3806-E4BA-40B4-8358-0EB8F8A927EA}" type="presParOf" srcId="{EE4684FF-E282-4F35-89F7-5AF4D0DCEC4A}" destId="{E53A321C-95A2-498F-9E3E-6488A7A8F59C}" srcOrd="1" destOrd="0" presId="urn:microsoft.com/office/officeart/2008/layout/LinedList"/>
    <dgm:cxn modelId="{C7F414AC-8B39-4EFD-9058-54AE97808551}" type="presParOf" srcId="{E53A321C-95A2-498F-9E3E-6488A7A8F59C}" destId="{4EE26DEB-3716-4AE5-985E-3813FF83D194}" srcOrd="0" destOrd="0" presId="urn:microsoft.com/office/officeart/2008/layout/LinedList"/>
    <dgm:cxn modelId="{9B711985-A2A2-43AE-A8DB-0897BC0EA958}" type="presParOf" srcId="{E53A321C-95A2-498F-9E3E-6488A7A8F59C}" destId="{79512D32-4697-415D-B177-01DF70BC1FD4}" srcOrd="1" destOrd="0" presId="urn:microsoft.com/office/officeart/2008/layout/LinedList"/>
    <dgm:cxn modelId="{34E5B40C-5A80-46B8-BE56-47CAD7CE79C9}" type="presParOf" srcId="{EE4684FF-E282-4F35-89F7-5AF4D0DCEC4A}" destId="{843B92FC-2528-414F-84F8-87906572F1DD}" srcOrd="2" destOrd="0" presId="urn:microsoft.com/office/officeart/2008/layout/LinedList"/>
    <dgm:cxn modelId="{0AADF4AA-53AC-496F-B508-60955F016671}" type="presParOf" srcId="{EE4684FF-E282-4F35-89F7-5AF4D0DCEC4A}" destId="{2CAD1EE3-4160-4C14-A817-DF08628D1EA2}" srcOrd="3" destOrd="0" presId="urn:microsoft.com/office/officeart/2008/layout/LinedList"/>
    <dgm:cxn modelId="{3D696D2B-2AD4-4F7F-AB83-8FF68283CD4C}" type="presParOf" srcId="{2CAD1EE3-4160-4C14-A817-DF08628D1EA2}" destId="{0B4FFCFC-F21C-4D46-9965-50B5E0BFC9E6}" srcOrd="0" destOrd="0" presId="urn:microsoft.com/office/officeart/2008/layout/LinedList"/>
    <dgm:cxn modelId="{2F9161B5-7090-4FBB-A88C-CDF63DFE606E}" type="presParOf" srcId="{2CAD1EE3-4160-4C14-A817-DF08628D1EA2}" destId="{1F4F91AC-11B7-4763-8186-4DEE4899A65B}" srcOrd="1" destOrd="0" presId="urn:microsoft.com/office/officeart/2008/layout/LinedList"/>
    <dgm:cxn modelId="{83405ACD-F7AE-46CE-87E1-EF397533086D}" type="presParOf" srcId="{EE4684FF-E282-4F35-89F7-5AF4D0DCEC4A}" destId="{4130C8EC-4AAE-4C7C-A4CF-7F14417ADD3E}" srcOrd="4" destOrd="0" presId="urn:microsoft.com/office/officeart/2008/layout/LinedList"/>
    <dgm:cxn modelId="{878FEEF1-BA48-4CC4-AF88-2A1B62EC12FD}" type="presParOf" srcId="{EE4684FF-E282-4F35-89F7-5AF4D0DCEC4A}" destId="{AA98FFA5-24AE-44AA-9767-BDC7CE05F6BC}" srcOrd="5" destOrd="0" presId="urn:microsoft.com/office/officeart/2008/layout/LinedList"/>
    <dgm:cxn modelId="{75FF55EB-A880-4CE5-9736-A513A11E04A8}" type="presParOf" srcId="{AA98FFA5-24AE-44AA-9767-BDC7CE05F6BC}" destId="{6A13598D-9066-4CCB-ACC9-53739631C7A2}" srcOrd="0" destOrd="0" presId="urn:microsoft.com/office/officeart/2008/layout/LinedList"/>
    <dgm:cxn modelId="{CA90EE5E-A8F0-4531-BE92-A4A8D8D8FAAC}" type="presParOf" srcId="{AA98FFA5-24AE-44AA-9767-BDC7CE05F6BC}" destId="{DB44FA08-3975-48B7-B53B-11823CBBA6AC}" srcOrd="1" destOrd="0" presId="urn:microsoft.com/office/officeart/2008/layout/LinedList"/>
    <dgm:cxn modelId="{8852BF31-0702-4283-8B80-CABFC077AD06}" type="presParOf" srcId="{EE4684FF-E282-4F35-89F7-5AF4D0DCEC4A}" destId="{B77E6508-2079-41B0-A619-BF600C8658C0}" srcOrd="6" destOrd="0" presId="urn:microsoft.com/office/officeart/2008/layout/LinedList"/>
    <dgm:cxn modelId="{CF299EF5-AC46-44A6-A6DA-5B4AC2554908}" type="presParOf" srcId="{EE4684FF-E282-4F35-89F7-5AF4D0DCEC4A}" destId="{D8D85B32-65D7-4947-AB11-BB45BF8273EF}" srcOrd="7" destOrd="0" presId="urn:microsoft.com/office/officeart/2008/layout/LinedList"/>
    <dgm:cxn modelId="{DBFABC6D-F4F0-430E-9CF8-324B9B98CFFF}" type="presParOf" srcId="{D8D85B32-65D7-4947-AB11-BB45BF8273EF}" destId="{9A706BC1-9526-4CEC-9B28-598DDA558019}" srcOrd="0" destOrd="0" presId="urn:microsoft.com/office/officeart/2008/layout/LinedList"/>
    <dgm:cxn modelId="{7C308192-C504-499D-97F6-DD9D23EB0943}" type="presParOf" srcId="{D8D85B32-65D7-4947-AB11-BB45BF8273EF}" destId="{9058C3EA-5614-4CFF-BD56-B6A548C84A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5D6C8-DEB3-7F49-86BD-3055C14E5AF7}"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5990911E-DD37-3C4C-A98C-0E244CEC72F3}">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Name &amp; Role</a:t>
          </a:r>
        </a:p>
      </dgm:t>
    </dgm:pt>
    <dgm:pt modelId="{3CF812AC-A789-864B-887F-695BDCEB7880}" type="par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91C8254E-981F-7B4C-845E-112E4A6327DA}" type="sibTrans" cxnId="{783AB18F-B75F-1D43-8E73-1C711928703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A6C2FF2-CE43-DB41-A084-0CCD7FF78EED}">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ea typeface="Source Sans Pro" panose="020B0503030403020204" pitchFamily="34" charset="0"/>
              <a:cs typeface="Arial" panose="020B0604020202020204" pitchFamily="34" charset="0"/>
            </a:rPr>
            <a:t>Team, Group, or Department</a:t>
          </a:r>
        </a:p>
      </dgm:t>
    </dgm:pt>
    <dgm:pt modelId="{4EB48E83-BE20-4D4E-9A80-1A86BB5B4A5C}" type="par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8A41FE17-C148-E24C-B69D-D106EAA0C87C}" type="sibTrans" cxnId="{7D31B780-798B-4A46-9BED-E22F8873245D}">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213A1F5C-111E-F247-9CBE-11D4828E92AE}">
      <dgm:prSet custT="1"/>
      <dgm:spPr>
        <a:solidFill>
          <a:schemeClr val="accent6">
            <a:lumMod val="20000"/>
            <a:lumOff val="80000"/>
          </a:schemeClr>
        </a:solidFill>
        <a:ln>
          <a:solidFill>
            <a:schemeClr val="bg1">
              <a:lumMod val="50000"/>
            </a:schemeClr>
          </a:solidFill>
        </a:ln>
      </dgm:spPr>
      <dgm:t>
        <a:bodyPr/>
        <a:lstStyle/>
        <a:p>
          <a:pPr algn="ctr" rtl="0"/>
          <a:r>
            <a:rPr lang="en-US" sz="1600" dirty="0">
              <a:solidFill>
                <a:schemeClr val="tx1"/>
              </a:solidFill>
              <a:latin typeface="+mn-lt"/>
              <a:ea typeface="Arial"/>
              <a:cs typeface="Arial"/>
              <a:sym typeface="Arial"/>
            </a:rPr>
            <a:t>Expectations for the class</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51725019-A4D4-C24C-8B80-E5B176F8B6DB}" type="par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4918FA99-F5B9-B340-90ED-8261DC3F0C02}" type="sibTrans" cxnId="{F30B781B-BA49-2840-813D-8A529098402A}">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ABFE63E5-FFC7-AC40-A18D-FBDF904DD740}">
      <dgm:prSet custT="1"/>
      <dgm:spPr>
        <a:solidFill>
          <a:schemeClr val="accent6">
            <a:lumMod val="20000"/>
            <a:lumOff val="80000"/>
          </a:schemeClr>
        </a:solidFill>
        <a:ln>
          <a:solidFill>
            <a:schemeClr val="bg1">
              <a:lumMod val="50000"/>
            </a:schemeClr>
          </a:solidFill>
        </a:ln>
      </dgm:spPr>
      <dgm:t>
        <a:bodyPr/>
        <a:lstStyle/>
        <a:p>
          <a:pPr rtl="0"/>
          <a:r>
            <a:rPr lang="en-US" sz="1600" dirty="0">
              <a:solidFill>
                <a:schemeClr val="tx1"/>
              </a:solidFill>
              <a:latin typeface="+mn-lt"/>
            </a:rPr>
            <a:t>S</a:t>
          </a:r>
          <a:r>
            <a:rPr lang="en-US" sz="1600" dirty="0">
              <a:solidFill>
                <a:schemeClr val="tx1"/>
              </a:solidFill>
              <a:latin typeface="+mn-lt"/>
              <a:ea typeface="Arial"/>
              <a:cs typeface="Arial"/>
              <a:sym typeface="Arial"/>
            </a:rPr>
            <a:t>omething interesting about yourself</a:t>
          </a:r>
          <a:r>
            <a:rPr lang="en-US" sz="1600" dirty="0">
              <a:solidFill>
                <a:schemeClr val="tx1"/>
              </a:solidFill>
              <a:latin typeface="+mn-lt"/>
            </a:rPr>
            <a:t>?</a:t>
          </a:r>
          <a:endParaRPr lang="en-US" sz="1600" dirty="0">
            <a:solidFill>
              <a:schemeClr val="tx1"/>
            </a:solidFill>
            <a:latin typeface="+mn-lt"/>
            <a:ea typeface="Source Sans Pro" panose="020B0503030403020204" pitchFamily="34" charset="0"/>
            <a:cs typeface="Arial" panose="020B0604020202020204" pitchFamily="34" charset="0"/>
          </a:endParaRPr>
        </a:p>
      </dgm:t>
    </dgm:pt>
    <dgm:pt modelId="{76AF6A2F-1ECC-684C-AAEC-9C0BDB529D6F}" type="par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6C903DA9-975F-9641-BEF1-2DE72CDB4D38}" type="sibTrans" cxnId="{471429D4-4ED5-BD46-9EB9-B66533505DD4}">
      <dgm:prSet/>
      <dgm:spPr/>
      <dgm:t>
        <a:bodyPr/>
        <a:lstStyle/>
        <a:p>
          <a:endParaRPr lang="en-US" sz="1400">
            <a:latin typeface="Arial" panose="020B0604020202020204" pitchFamily="34" charset="0"/>
            <a:ea typeface="Source Sans Pro" panose="020B0503030403020204" pitchFamily="34" charset="0"/>
            <a:cs typeface="Arial" panose="020B0604020202020204" pitchFamily="34" charset="0"/>
          </a:endParaRPr>
        </a:p>
      </dgm:t>
    </dgm:pt>
    <dgm:pt modelId="{346C7287-0983-244C-A1FF-6B233D0B5826}" type="pres">
      <dgm:prSet presAssocID="{D135D6C8-DEB3-7F49-86BD-3055C14E5AF7}" presName="CompostProcess" presStyleCnt="0">
        <dgm:presLayoutVars>
          <dgm:dir/>
          <dgm:resizeHandles val="exact"/>
        </dgm:presLayoutVars>
      </dgm:prSet>
      <dgm:spPr/>
    </dgm:pt>
    <dgm:pt modelId="{2B8893FA-22E4-F64D-A672-88510715ECB3}" type="pres">
      <dgm:prSet presAssocID="{D135D6C8-DEB3-7F49-86BD-3055C14E5AF7}" presName="arrow" presStyleLbl="bgShp" presStyleIdx="0" presStyleCnt="1"/>
      <dgm:spPr>
        <a:solidFill>
          <a:srgbClr val="FF6700"/>
        </a:solidFill>
      </dgm:spPr>
    </dgm:pt>
    <dgm:pt modelId="{2D6EBF74-8D04-E340-ABBB-8974C2A911B6}" type="pres">
      <dgm:prSet presAssocID="{D135D6C8-DEB3-7F49-86BD-3055C14E5AF7}" presName="linearProcess" presStyleCnt="0"/>
      <dgm:spPr/>
    </dgm:pt>
    <dgm:pt modelId="{6BA6CD50-0BFF-AC4D-B9E0-92374516F637}" type="pres">
      <dgm:prSet presAssocID="{5990911E-DD37-3C4C-A98C-0E244CEC72F3}" presName="textNode" presStyleLbl="node1" presStyleIdx="0" presStyleCnt="4" custScaleX="256449">
        <dgm:presLayoutVars>
          <dgm:bulletEnabled val="1"/>
        </dgm:presLayoutVars>
      </dgm:prSet>
      <dgm:spPr/>
    </dgm:pt>
    <dgm:pt modelId="{913A3272-2828-7B4E-8784-AE78C7DC398F}" type="pres">
      <dgm:prSet presAssocID="{91C8254E-981F-7B4C-845E-112E4A6327DA}" presName="sibTrans" presStyleCnt="0"/>
      <dgm:spPr/>
    </dgm:pt>
    <dgm:pt modelId="{349106AC-8B60-2A48-9245-59788D149B2A}" type="pres">
      <dgm:prSet presAssocID="{6A6C2FF2-CE43-DB41-A084-0CCD7FF78EED}" presName="textNode" presStyleLbl="node1" presStyleIdx="1" presStyleCnt="4" custScaleX="256449">
        <dgm:presLayoutVars>
          <dgm:bulletEnabled val="1"/>
        </dgm:presLayoutVars>
      </dgm:prSet>
      <dgm:spPr/>
    </dgm:pt>
    <dgm:pt modelId="{1715E9E5-153E-0C4E-BC98-F058FD43591D}" type="pres">
      <dgm:prSet presAssocID="{8A41FE17-C148-E24C-B69D-D106EAA0C87C}" presName="sibTrans" presStyleCnt="0"/>
      <dgm:spPr/>
    </dgm:pt>
    <dgm:pt modelId="{1F39BB52-28E6-424B-B4F9-84F7B11E1B07}" type="pres">
      <dgm:prSet presAssocID="{213A1F5C-111E-F247-9CBE-11D4828E92AE}" presName="textNode" presStyleLbl="node1" presStyleIdx="2" presStyleCnt="4" custScaleX="256449">
        <dgm:presLayoutVars>
          <dgm:bulletEnabled val="1"/>
        </dgm:presLayoutVars>
      </dgm:prSet>
      <dgm:spPr/>
    </dgm:pt>
    <dgm:pt modelId="{290ACA6D-EBD4-2849-A08C-541A6D3D14F6}" type="pres">
      <dgm:prSet presAssocID="{4918FA99-F5B9-B340-90ED-8261DC3F0C02}" presName="sibTrans" presStyleCnt="0"/>
      <dgm:spPr/>
    </dgm:pt>
    <dgm:pt modelId="{2CBEFE2E-E9AC-2C4E-8AF5-16999BB3772A}" type="pres">
      <dgm:prSet presAssocID="{ABFE63E5-FFC7-AC40-A18D-FBDF904DD740}" presName="textNode" presStyleLbl="node1" presStyleIdx="3" presStyleCnt="4" custScaleX="256449">
        <dgm:presLayoutVars>
          <dgm:bulletEnabled val="1"/>
        </dgm:presLayoutVars>
      </dgm:prSet>
      <dgm:spPr/>
    </dgm:pt>
  </dgm:ptLst>
  <dgm:cxnLst>
    <dgm:cxn modelId="{F7B1980D-E2B6-41B8-9744-9B8D0D3F63A6}" type="presOf" srcId="{D135D6C8-DEB3-7F49-86BD-3055C14E5AF7}" destId="{346C7287-0983-244C-A1FF-6B233D0B5826}" srcOrd="0" destOrd="0" presId="urn:microsoft.com/office/officeart/2005/8/layout/hProcess9"/>
    <dgm:cxn modelId="{F30B781B-BA49-2840-813D-8A529098402A}" srcId="{D135D6C8-DEB3-7F49-86BD-3055C14E5AF7}" destId="{213A1F5C-111E-F247-9CBE-11D4828E92AE}" srcOrd="2" destOrd="0" parTransId="{51725019-A4D4-C24C-8B80-E5B176F8B6DB}" sibTransId="{4918FA99-F5B9-B340-90ED-8261DC3F0C02}"/>
    <dgm:cxn modelId="{33E2D443-D170-44CF-95A3-CEE270F66979}" type="presOf" srcId="{5990911E-DD37-3C4C-A98C-0E244CEC72F3}" destId="{6BA6CD50-0BFF-AC4D-B9E0-92374516F637}" srcOrd="0" destOrd="0" presId="urn:microsoft.com/office/officeart/2005/8/layout/hProcess9"/>
    <dgm:cxn modelId="{E906806C-0827-4F61-AD5E-EF0B90ABBF43}" type="presOf" srcId="{213A1F5C-111E-F247-9CBE-11D4828E92AE}" destId="{1F39BB52-28E6-424B-B4F9-84F7B11E1B07}" srcOrd="0" destOrd="0" presId="urn:microsoft.com/office/officeart/2005/8/layout/hProcess9"/>
    <dgm:cxn modelId="{7D31B780-798B-4A46-9BED-E22F8873245D}" srcId="{D135D6C8-DEB3-7F49-86BD-3055C14E5AF7}" destId="{6A6C2FF2-CE43-DB41-A084-0CCD7FF78EED}" srcOrd="1" destOrd="0" parTransId="{4EB48E83-BE20-4D4E-9A80-1A86BB5B4A5C}" sibTransId="{8A41FE17-C148-E24C-B69D-D106EAA0C87C}"/>
    <dgm:cxn modelId="{783AB18F-B75F-1D43-8E73-1C711928703D}" srcId="{D135D6C8-DEB3-7F49-86BD-3055C14E5AF7}" destId="{5990911E-DD37-3C4C-A98C-0E244CEC72F3}" srcOrd="0" destOrd="0" parTransId="{3CF812AC-A789-864B-887F-695BDCEB7880}" sibTransId="{91C8254E-981F-7B4C-845E-112E4A6327DA}"/>
    <dgm:cxn modelId="{5B04C8A7-1657-409D-93C7-CF8928535242}" type="presOf" srcId="{ABFE63E5-FFC7-AC40-A18D-FBDF904DD740}" destId="{2CBEFE2E-E9AC-2C4E-8AF5-16999BB3772A}" srcOrd="0" destOrd="0" presId="urn:microsoft.com/office/officeart/2005/8/layout/hProcess9"/>
    <dgm:cxn modelId="{793881C4-E98C-4F62-A8B1-CA410D1980C8}" type="presOf" srcId="{6A6C2FF2-CE43-DB41-A084-0CCD7FF78EED}" destId="{349106AC-8B60-2A48-9245-59788D149B2A}" srcOrd="0" destOrd="0" presId="urn:microsoft.com/office/officeart/2005/8/layout/hProcess9"/>
    <dgm:cxn modelId="{471429D4-4ED5-BD46-9EB9-B66533505DD4}" srcId="{D135D6C8-DEB3-7F49-86BD-3055C14E5AF7}" destId="{ABFE63E5-FFC7-AC40-A18D-FBDF904DD740}" srcOrd="3" destOrd="0" parTransId="{76AF6A2F-1ECC-684C-AAEC-9C0BDB529D6F}" sibTransId="{6C903DA9-975F-9641-BEF1-2DE72CDB4D38}"/>
    <dgm:cxn modelId="{EA2E25C6-E6CE-470B-9185-CE825CC33E58}" type="presParOf" srcId="{346C7287-0983-244C-A1FF-6B233D0B5826}" destId="{2B8893FA-22E4-F64D-A672-88510715ECB3}" srcOrd="0" destOrd="0" presId="urn:microsoft.com/office/officeart/2005/8/layout/hProcess9"/>
    <dgm:cxn modelId="{D936EDB5-EF93-4AF7-B8D6-F995D65DE1AC}" type="presParOf" srcId="{346C7287-0983-244C-A1FF-6B233D0B5826}" destId="{2D6EBF74-8D04-E340-ABBB-8974C2A911B6}" srcOrd="1" destOrd="0" presId="urn:microsoft.com/office/officeart/2005/8/layout/hProcess9"/>
    <dgm:cxn modelId="{E1CA163D-569C-4F20-BADB-64FCDADC18C6}" type="presParOf" srcId="{2D6EBF74-8D04-E340-ABBB-8974C2A911B6}" destId="{6BA6CD50-0BFF-AC4D-B9E0-92374516F637}" srcOrd="0" destOrd="0" presId="urn:microsoft.com/office/officeart/2005/8/layout/hProcess9"/>
    <dgm:cxn modelId="{3AFF3C9A-C940-4147-86FD-BE0D2058AC1E}" type="presParOf" srcId="{2D6EBF74-8D04-E340-ABBB-8974C2A911B6}" destId="{913A3272-2828-7B4E-8784-AE78C7DC398F}" srcOrd="1" destOrd="0" presId="urn:microsoft.com/office/officeart/2005/8/layout/hProcess9"/>
    <dgm:cxn modelId="{21F84528-11CA-4161-9352-BF04F1594DCC}" type="presParOf" srcId="{2D6EBF74-8D04-E340-ABBB-8974C2A911B6}" destId="{349106AC-8B60-2A48-9245-59788D149B2A}" srcOrd="2" destOrd="0" presId="urn:microsoft.com/office/officeart/2005/8/layout/hProcess9"/>
    <dgm:cxn modelId="{54CFD32F-555D-4618-AE60-4515EFD715A4}" type="presParOf" srcId="{2D6EBF74-8D04-E340-ABBB-8974C2A911B6}" destId="{1715E9E5-153E-0C4E-BC98-F058FD43591D}" srcOrd="3" destOrd="0" presId="urn:microsoft.com/office/officeart/2005/8/layout/hProcess9"/>
    <dgm:cxn modelId="{919A4109-DE99-4131-9ED2-8831EC77AE4E}" type="presParOf" srcId="{2D6EBF74-8D04-E340-ABBB-8974C2A911B6}" destId="{1F39BB52-28E6-424B-B4F9-84F7B11E1B07}" srcOrd="4" destOrd="0" presId="urn:microsoft.com/office/officeart/2005/8/layout/hProcess9"/>
    <dgm:cxn modelId="{A0BE0789-0A41-4516-B6CC-135AFFB65D3F}" type="presParOf" srcId="{2D6EBF74-8D04-E340-ABBB-8974C2A911B6}" destId="{290ACA6D-EBD4-2849-A08C-541A6D3D14F6}" srcOrd="5" destOrd="0" presId="urn:microsoft.com/office/officeart/2005/8/layout/hProcess9"/>
    <dgm:cxn modelId="{258B19A4-DF45-44FA-A824-7335F5E26DE7}" type="presParOf" srcId="{2D6EBF74-8D04-E340-ABBB-8974C2A911B6}" destId="{2CBEFE2E-E9AC-2C4E-8AF5-16999BB3772A}"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F1DFA-D74B-4A41-B851-4A4C19DC4BFF}" type="doc">
      <dgm:prSet loTypeId="urn:microsoft.com/office/officeart/2008/layout/LinedList" loCatId="list" qsTypeId="urn:microsoft.com/office/officeart/2005/8/quickstyle/simple5" qsCatId="simple" csTypeId="urn:microsoft.com/office/officeart/2005/8/colors/accent3_1" csCatId="accent3"/>
      <dgm:spPr/>
      <dgm:t>
        <a:bodyPr/>
        <a:lstStyle/>
        <a:p>
          <a:endParaRPr lang="en-US"/>
        </a:p>
      </dgm:t>
    </dgm:pt>
    <dgm:pt modelId="{758DFBA5-F6B5-45C4-844D-7FCC1576AFDD}">
      <dgm:prSet/>
      <dgm:spPr/>
      <dgm:t>
        <a:bodyPr/>
        <a:lstStyle/>
        <a:p>
          <a:pPr rtl="0"/>
          <a:r>
            <a:rPr lang="en-US" b="1"/>
            <a:t>Flexibility</a:t>
          </a:r>
          <a:endParaRPr lang="en-US"/>
        </a:p>
      </dgm:t>
    </dgm:pt>
    <dgm:pt modelId="{C6A4CA2C-0D9E-4B7C-8791-9BCAF88F2734}" type="parTrans" cxnId="{ECC76ECF-6971-4B58-81F3-1B0B4F1BCABF}">
      <dgm:prSet/>
      <dgm:spPr/>
      <dgm:t>
        <a:bodyPr/>
        <a:lstStyle/>
        <a:p>
          <a:endParaRPr lang="en-US"/>
        </a:p>
      </dgm:t>
    </dgm:pt>
    <dgm:pt modelId="{B65CD9BD-11C1-401F-AB50-5A77D24FE531}" type="sibTrans" cxnId="{ECC76ECF-6971-4B58-81F3-1B0B4F1BCABF}">
      <dgm:prSet/>
      <dgm:spPr/>
      <dgm:t>
        <a:bodyPr/>
        <a:lstStyle/>
        <a:p>
          <a:endParaRPr lang="en-US"/>
        </a:p>
      </dgm:t>
    </dgm:pt>
    <dgm:pt modelId="{B7DF1F10-313F-4AEB-9978-E1868BB3C164}">
      <dgm:prSet/>
      <dgm:spPr/>
      <dgm:t>
        <a:bodyPr/>
        <a:lstStyle/>
        <a:p>
          <a:pPr rtl="0"/>
          <a:r>
            <a:rPr lang="en-US" b="1"/>
            <a:t>Conversations</a:t>
          </a:r>
          <a:endParaRPr lang="en-US"/>
        </a:p>
      </dgm:t>
    </dgm:pt>
    <dgm:pt modelId="{8C190798-9079-4E21-9C44-5F051BA180BC}" type="parTrans" cxnId="{B84B0D7A-3257-4D89-BBC4-0F78C000E83A}">
      <dgm:prSet/>
      <dgm:spPr/>
      <dgm:t>
        <a:bodyPr/>
        <a:lstStyle/>
        <a:p>
          <a:endParaRPr lang="en-US"/>
        </a:p>
      </dgm:t>
    </dgm:pt>
    <dgm:pt modelId="{5E885FAD-B787-4EE6-8ECA-5BF954C1F19A}" type="sibTrans" cxnId="{B84B0D7A-3257-4D89-BBC4-0F78C000E83A}">
      <dgm:prSet/>
      <dgm:spPr/>
      <dgm:t>
        <a:bodyPr/>
        <a:lstStyle/>
        <a:p>
          <a:endParaRPr lang="en-US"/>
        </a:p>
      </dgm:t>
    </dgm:pt>
    <dgm:pt modelId="{5027B820-CD8A-4FC3-B296-77B829A9E14B}">
      <dgm:prSet/>
      <dgm:spPr/>
      <dgm:t>
        <a:bodyPr/>
        <a:lstStyle/>
        <a:p>
          <a:pPr rtl="0"/>
          <a:r>
            <a:rPr lang="en-US" b="1" dirty="0"/>
            <a:t>Literacy and awareness on many of the principles, tools, and practices surrounding Microservices culture, architecture and implementation.</a:t>
          </a:r>
          <a:endParaRPr lang="en-US" dirty="0"/>
        </a:p>
      </dgm:t>
    </dgm:pt>
    <dgm:pt modelId="{F2148784-8966-4700-8765-A360FBB6EDDF}" type="parTrans" cxnId="{8BA96666-552E-4F8F-8A8F-FAF9A478B1DA}">
      <dgm:prSet/>
      <dgm:spPr/>
      <dgm:t>
        <a:bodyPr/>
        <a:lstStyle/>
        <a:p>
          <a:endParaRPr lang="en-US"/>
        </a:p>
      </dgm:t>
    </dgm:pt>
    <dgm:pt modelId="{9C6FBE21-A7B5-4DEF-941A-491F0B443066}" type="sibTrans" cxnId="{8BA96666-552E-4F8F-8A8F-FAF9A478B1DA}">
      <dgm:prSet/>
      <dgm:spPr/>
      <dgm:t>
        <a:bodyPr/>
        <a:lstStyle/>
        <a:p>
          <a:endParaRPr lang="en-US"/>
        </a:p>
      </dgm:t>
    </dgm:pt>
    <dgm:pt modelId="{75EA52C0-B5DD-4725-9D5D-B62BD728E788}">
      <dgm:prSet/>
      <dgm:spPr/>
      <dgm:t>
        <a:bodyPr/>
        <a:lstStyle/>
        <a:p>
          <a:pPr rtl="0"/>
          <a:r>
            <a:rPr lang="en-US" b="1"/>
            <a:t>An effort to focus on your own situations and challenges so you can act on what you learn.</a:t>
          </a:r>
          <a:endParaRPr lang="en-US"/>
        </a:p>
      </dgm:t>
    </dgm:pt>
    <dgm:pt modelId="{BCDB9D8B-0380-41DE-8187-53CBF50FD066}" type="parTrans" cxnId="{3248839E-01CB-486F-A89C-F2F176D7AB50}">
      <dgm:prSet/>
      <dgm:spPr/>
      <dgm:t>
        <a:bodyPr/>
        <a:lstStyle/>
        <a:p>
          <a:endParaRPr lang="en-US"/>
        </a:p>
      </dgm:t>
    </dgm:pt>
    <dgm:pt modelId="{4E080B2E-75E1-4F45-9B22-A45D1DBC3E47}" type="sibTrans" cxnId="{3248839E-01CB-486F-A89C-F2F176D7AB50}">
      <dgm:prSet/>
      <dgm:spPr/>
      <dgm:t>
        <a:bodyPr/>
        <a:lstStyle/>
        <a:p>
          <a:endParaRPr lang="en-US"/>
        </a:p>
      </dgm:t>
    </dgm:pt>
    <dgm:pt modelId="{E3462E1D-13F2-4232-82AC-ED5983C15C62}" type="pres">
      <dgm:prSet presAssocID="{BA2F1DFA-D74B-4A41-B851-4A4C19DC4BFF}" presName="vert0" presStyleCnt="0">
        <dgm:presLayoutVars>
          <dgm:dir/>
          <dgm:animOne val="branch"/>
          <dgm:animLvl val="lvl"/>
        </dgm:presLayoutVars>
      </dgm:prSet>
      <dgm:spPr/>
    </dgm:pt>
    <dgm:pt modelId="{C768357F-FC46-4EDC-951B-E04D56DD5017}" type="pres">
      <dgm:prSet presAssocID="{758DFBA5-F6B5-45C4-844D-7FCC1576AFDD}" presName="thickLine" presStyleLbl="alignNode1" presStyleIdx="0" presStyleCnt="4"/>
      <dgm:spPr/>
    </dgm:pt>
    <dgm:pt modelId="{98666A63-EBAD-4A21-9036-F450FEA3542E}" type="pres">
      <dgm:prSet presAssocID="{758DFBA5-F6B5-45C4-844D-7FCC1576AFDD}" presName="horz1" presStyleCnt="0"/>
      <dgm:spPr/>
    </dgm:pt>
    <dgm:pt modelId="{95280CA4-4F7D-4C7F-92E1-597E62D9FD54}" type="pres">
      <dgm:prSet presAssocID="{758DFBA5-F6B5-45C4-844D-7FCC1576AFDD}" presName="tx1" presStyleLbl="revTx" presStyleIdx="0" presStyleCnt="4"/>
      <dgm:spPr/>
    </dgm:pt>
    <dgm:pt modelId="{E521E4BC-519D-4937-9E88-39CF657B5727}" type="pres">
      <dgm:prSet presAssocID="{758DFBA5-F6B5-45C4-844D-7FCC1576AFDD}" presName="vert1" presStyleCnt="0"/>
      <dgm:spPr/>
    </dgm:pt>
    <dgm:pt modelId="{3A4A498E-1634-4547-A02C-8E5D22739ED7}" type="pres">
      <dgm:prSet presAssocID="{B7DF1F10-313F-4AEB-9978-E1868BB3C164}" presName="thickLine" presStyleLbl="alignNode1" presStyleIdx="1" presStyleCnt="4"/>
      <dgm:spPr/>
    </dgm:pt>
    <dgm:pt modelId="{A9EFD718-667E-4875-9816-2170693B790F}" type="pres">
      <dgm:prSet presAssocID="{B7DF1F10-313F-4AEB-9978-E1868BB3C164}" presName="horz1" presStyleCnt="0"/>
      <dgm:spPr/>
    </dgm:pt>
    <dgm:pt modelId="{796850DB-B99E-48E3-8CA6-2D915E61AC7A}" type="pres">
      <dgm:prSet presAssocID="{B7DF1F10-313F-4AEB-9978-E1868BB3C164}" presName="tx1" presStyleLbl="revTx" presStyleIdx="1" presStyleCnt="4"/>
      <dgm:spPr/>
    </dgm:pt>
    <dgm:pt modelId="{D3BF2F12-492B-4540-BA8F-1EFBD5765E47}" type="pres">
      <dgm:prSet presAssocID="{B7DF1F10-313F-4AEB-9978-E1868BB3C164}" presName="vert1" presStyleCnt="0"/>
      <dgm:spPr/>
    </dgm:pt>
    <dgm:pt modelId="{1004AD92-0228-40C1-A137-9168421F5508}" type="pres">
      <dgm:prSet presAssocID="{5027B820-CD8A-4FC3-B296-77B829A9E14B}" presName="thickLine" presStyleLbl="alignNode1" presStyleIdx="2" presStyleCnt="4"/>
      <dgm:spPr/>
    </dgm:pt>
    <dgm:pt modelId="{E3AB2CA9-2B48-41C4-892C-1AEE037EC643}" type="pres">
      <dgm:prSet presAssocID="{5027B820-CD8A-4FC3-B296-77B829A9E14B}" presName="horz1" presStyleCnt="0"/>
      <dgm:spPr/>
    </dgm:pt>
    <dgm:pt modelId="{87EB0435-EF1C-4A79-ABF9-BC81EC2A59F6}" type="pres">
      <dgm:prSet presAssocID="{5027B820-CD8A-4FC3-B296-77B829A9E14B}" presName="tx1" presStyleLbl="revTx" presStyleIdx="2" presStyleCnt="4"/>
      <dgm:spPr/>
    </dgm:pt>
    <dgm:pt modelId="{BE79E27C-1B90-4A55-B36A-9C0C11FF34E7}" type="pres">
      <dgm:prSet presAssocID="{5027B820-CD8A-4FC3-B296-77B829A9E14B}" presName="vert1" presStyleCnt="0"/>
      <dgm:spPr/>
    </dgm:pt>
    <dgm:pt modelId="{718ACEB1-C23E-4768-BF62-D21C1A6970CB}" type="pres">
      <dgm:prSet presAssocID="{75EA52C0-B5DD-4725-9D5D-B62BD728E788}" presName="thickLine" presStyleLbl="alignNode1" presStyleIdx="3" presStyleCnt="4"/>
      <dgm:spPr/>
    </dgm:pt>
    <dgm:pt modelId="{B608AAFA-D942-4BCE-BEC1-ED2B164233F6}" type="pres">
      <dgm:prSet presAssocID="{75EA52C0-B5DD-4725-9D5D-B62BD728E788}" presName="horz1" presStyleCnt="0"/>
      <dgm:spPr/>
    </dgm:pt>
    <dgm:pt modelId="{77620F58-055C-4807-9E43-825C608B2710}" type="pres">
      <dgm:prSet presAssocID="{75EA52C0-B5DD-4725-9D5D-B62BD728E788}" presName="tx1" presStyleLbl="revTx" presStyleIdx="3" presStyleCnt="4"/>
      <dgm:spPr/>
    </dgm:pt>
    <dgm:pt modelId="{3C062050-BD7F-434E-851A-800578A68A2E}" type="pres">
      <dgm:prSet presAssocID="{75EA52C0-B5DD-4725-9D5D-B62BD728E788}" presName="vert1" presStyleCnt="0"/>
      <dgm:spPr/>
    </dgm:pt>
  </dgm:ptLst>
  <dgm:cxnLst>
    <dgm:cxn modelId="{ACFCCF04-EFA5-43C5-8A1F-B3AD558E3717}" type="presOf" srcId="{5027B820-CD8A-4FC3-B296-77B829A9E14B}" destId="{87EB0435-EF1C-4A79-ABF9-BC81EC2A59F6}" srcOrd="0" destOrd="0" presId="urn:microsoft.com/office/officeart/2008/layout/LinedList"/>
    <dgm:cxn modelId="{A2D8410A-F650-4F78-B09B-68A2602316BE}" type="presOf" srcId="{BA2F1DFA-D74B-4A41-B851-4A4C19DC4BFF}" destId="{E3462E1D-13F2-4232-82AC-ED5983C15C62}" srcOrd="0" destOrd="0" presId="urn:microsoft.com/office/officeart/2008/layout/LinedList"/>
    <dgm:cxn modelId="{B183DB19-81A3-45CE-A877-93DDFAA14E20}" type="presOf" srcId="{B7DF1F10-313F-4AEB-9978-E1868BB3C164}" destId="{796850DB-B99E-48E3-8CA6-2D915E61AC7A}" srcOrd="0" destOrd="0" presId="urn:microsoft.com/office/officeart/2008/layout/LinedList"/>
    <dgm:cxn modelId="{60A73848-2906-4E67-81C4-F3525E63DDC3}" type="presOf" srcId="{758DFBA5-F6B5-45C4-844D-7FCC1576AFDD}" destId="{95280CA4-4F7D-4C7F-92E1-597E62D9FD54}" srcOrd="0" destOrd="0" presId="urn:microsoft.com/office/officeart/2008/layout/LinedList"/>
    <dgm:cxn modelId="{8BA96666-552E-4F8F-8A8F-FAF9A478B1DA}" srcId="{BA2F1DFA-D74B-4A41-B851-4A4C19DC4BFF}" destId="{5027B820-CD8A-4FC3-B296-77B829A9E14B}" srcOrd="2" destOrd="0" parTransId="{F2148784-8966-4700-8765-A360FBB6EDDF}" sibTransId="{9C6FBE21-A7B5-4DEF-941A-491F0B443066}"/>
    <dgm:cxn modelId="{B84B0D7A-3257-4D89-BBC4-0F78C000E83A}" srcId="{BA2F1DFA-D74B-4A41-B851-4A4C19DC4BFF}" destId="{B7DF1F10-313F-4AEB-9978-E1868BB3C164}" srcOrd="1" destOrd="0" parTransId="{8C190798-9079-4E21-9C44-5F051BA180BC}" sibTransId="{5E885FAD-B787-4EE6-8ECA-5BF954C1F19A}"/>
    <dgm:cxn modelId="{3248839E-01CB-486F-A89C-F2F176D7AB50}" srcId="{BA2F1DFA-D74B-4A41-B851-4A4C19DC4BFF}" destId="{75EA52C0-B5DD-4725-9D5D-B62BD728E788}" srcOrd="3" destOrd="0" parTransId="{BCDB9D8B-0380-41DE-8187-53CBF50FD066}" sibTransId="{4E080B2E-75E1-4F45-9B22-A45D1DBC3E47}"/>
    <dgm:cxn modelId="{ECC76ECF-6971-4B58-81F3-1B0B4F1BCABF}" srcId="{BA2F1DFA-D74B-4A41-B851-4A4C19DC4BFF}" destId="{758DFBA5-F6B5-45C4-844D-7FCC1576AFDD}" srcOrd="0" destOrd="0" parTransId="{C6A4CA2C-0D9E-4B7C-8791-9BCAF88F2734}" sibTransId="{B65CD9BD-11C1-401F-AB50-5A77D24FE531}"/>
    <dgm:cxn modelId="{52FE54DA-72D3-4FC3-8925-7C55C1F613AB}" type="presOf" srcId="{75EA52C0-B5DD-4725-9D5D-B62BD728E788}" destId="{77620F58-055C-4807-9E43-825C608B2710}" srcOrd="0" destOrd="0" presId="urn:microsoft.com/office/officeart/2008/layout/LinedList"/>
    <dgm:cxn modelId="{F2517EEA-4D28-43CE-9CD0-DFAFD7447FE6}" type="presParOf" srcId="{E3462E1D-13F2-4232-82AC-ED5983C15C62}" destId="{C768357F-FC46-4EDC-951B-E04D56DD5017}" srcOrd="0" destOrd="0" presId="urn:microsoft.com/office/officeart/2008/layout/LinedList"/>
    <dgm:cxn modelId="{1F7538DF-40E3-44E6-BA33-C45B43E275BF}" type="presParOf" srcId="{E3462E1D-13F2-4232-82AC-ED5983C15C62}" destId="{98666A63-EBAD-4A21-9036-F450FEA3542E}" srcOrd="1" destOrd="0" presId="urn:microsoft.com/office/officeart/2008/layout/LinedList"/>
    <dgm:cxn modelId="{2121DF5A-C1FC-419D-8177-B9FBB1D1DCB6}" type="presParOf" srcId="{98666A63-EBAD-4A21-9036-F450FEA3542E}" destId="{95280CA4-4F7D-4C7F-92E1-597E62D9FD54}" srcOrd="0" destOrd="0" presId="urn:microsoft.com/office/officeart/2008/layout/LinedList"/>
    <dgm:cxn modelId="{4B3F3695-0DCD-4CFA-9A42-C88307017A1F}" type="presParOf" srcId="{98666A63-EBAD-4A21-9036-F450FEA3542E}" destId="{E521E4BC-519D-4937-9E88-39CF657B5727}" srcOrd="1" destOrd="0" presId="urn:microsoft.com/office/officeart/2008/layout/LinedList"/>
    <dgm:cxn modelId="{30E95A87-A0E1-419F-9520-28B2B9A2E2C2}" type="presParOf" srcId="{E3462E1D-13F2-4232-82AC-ED5983C15C62}" destId="{3A4A498E-1634-4547-A02C-8E5D22739ED7}" srcOrd="2" destOrd="0" presId="urn:microsoft.com/office/officeart/2008/layout/LinedList"/>
    <dgm:cxn modelId="{9AD6E14F-2387-4EBB-A193-5E81F95E722D}" type="presParOf" srcId="{E3462E1D-13F2-4232-82AC-ED5983C15C62}" destId="{A9EFD718-667E-4875-9816-2170693B790F}" srcOrd="3" destOrd="0" presId="urn:microsoft.com/office/officeart/2008/layout/LinedList"/>
    <dgm:cxn modelId="{9CBEC361-0622-4D2B-9614-9001A8152EA4}" type="presParOf" srcId="{A9EFD718-667E-4875-9816-2170693B790F}" destId="{796850DB-B99E-48E3-8CA6-2D915E61AC7A}" srcOrd="0" destOrd="0" presId="urn:microsoft.com/office/officeart/2008/layout/LinedList"/>
    <dgm:cxn modelId="{AC56A684-3C84-4ADB-AD38-2CB1FB135752}" type="presParOf" srcId="{A9EFD718-667E-4875-9816-2170693B790F}" destId="{D3BF2F12-492B-4540-BA8F-1EFBD5765E47}" srcOrd="1" destOrd="0" presId="urn:microsoft.com/office/officeart/2008/layout/LinedList"/>
    <dgm:cxn modelId="{CAEACBB8-0205-4585-9182-4C0CEA306328}" type="presParOf" srcId="{E3462E1D-13F2-4232-82AC-ED5983C15C62}" destId="{1004AD92-0228-40C1-A137-9168421F5508}" srcOrd="4" destOrd="0" presId="urn:microsoft.com/office/officeart/2008/layout/LinedList"/>
    <dgm:cxn modelId="{ADA73A3F-23D7-4620-924B-A43511924453}" type="presParOf" srcId="{E3462E1D-13F2-4232-82AC-ED5983C15C62}" destId="{E3AB2CA9-2B48-41C4-892C-1AEE037EC643}" srcOrd="5" destOrd="0" presId="urn:microsoft.com/office/officeart/2008/layout/LinedList"/>
    <dgm:cxn modelId="{6E078186-4690-4858-B8D8-6DB86392D06F}" type="presParOf" srcId="{E3AB2CA9-2B48-41C4-892C-1AEE037EC643}" destId="{87EB0435-EF1C-4A79-ABF9-BC81EC2A59F6}" srcOrd="0" destOrd="0" presId="urn:microsoft.com/office/officeart/2008/layout/LinedList"/>
    <dgm:cxn modelId="{6C5B6CDC-2138-4004-B299-33165A607E1F}" type="presParOf" srcId="{E3AB2CA9-2B48-41C4-892C-1AEE037EC643}" destId="{BE79E27C-1B90-4A55-B36A-9C0C11FF34E7}" srcOrd="1" destOrd="0" presId="urn:microsoft.com/office/officeart/2008/layout/LinedList"/>
    <dgm:cxn modelId="{D088E122-FB9E-4146-A4F7-BB5B8107827D}" type="presParOf" srcId="{E3462E1D-13F2-4232-82AC-ED5983C15C62}" destId="{718ACEB1-C23E-4768-BF62-D21C1A6970CB}" srcOrd="6" destOrd="0" presId="urn:microsoft.com/office/officeart/2008/layout/LinedList"/>
    <dgm:cxn modelId="{065439F4-7BBB-4C23-BAB8-77A52B716593}" type="presParOf" srcId="{E3462E1D-13F2-4232-82AC-ED5983C15C62}" destId="{B608AAFA-D942-4BCE-BEC1-ED2B164233F6}" srcOrd="7" destOrd="0" presId="urn:microsoft.com/office/officeart/2008/layout/LinedList"/>
    <dgm:cxn modelId="{CECB0A4F-A3AE-4F8F-B955-A7B8C5470338}" type="presParOf" srcId="{B608AAFA-D942-4BCE-BEC1-ED2B164233F6}" destId="{77620F58-055C-4807-9E43-825C608B2710}" srcOrd="0" destOrd="0" presId="urn:microsoft.com/office/officeart/2008/layout/LinedList"/>
    <dgm:cxn modelId="{A6332FDE-BE1F-4D22-A237-C3FA8D187C7D}" type="presParOf" srcId="{B608AAFA-D942-4BCE-BEC1-ED2B164233F6}" destId="{3C062050-BD7F-434E-851A-800578A68A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31FCF-47B4-4296-8884-E2D6652345E1}"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F17AD013-32A9-4830-9347-98A31F39D272}">
      <dgm:prSet/>
      <dgm:spPr>
        <a:ln w="28575">
          <a:solidFill>
            <a:schemeClr val="accent3"/>
          </a:solidFill>
        </a:ln>
      </dgm:spPr>
      <dgm:t>
        <a:bodyPr/>
        <a:lstStyle/>
        <a:p>
          <a:pPr rtl="0"/>
          <a:r>
            <a:rPr lang="en-US" b="1" dirty="0"/>
            <a:t>DevOps – First Way – Optimize Flow</a:t>
          </a:r>
          <a:endParaRPr lang="en-US" dirty="0"/>
        </a:p>
      </dgm:t>
    </dgm:pt>
    <dgm:pt modelId="{546DADCF-0267-4798-89E0-34F2C97B6858}" type="parTrans" cxnId="{831AA9BC-6414-4633-9509-A643E0065970}">
      <dgm:prSet/>
      <dgm:spPr/>
      <dgm:t>
        <a:bodyPr/>
        <a:lstStyle/>
        <a:p>
          <a:endParaRPr lang="en-US"/>
        </a:p>
      </dgm:t>
    </dgm:pt>
    <dgm:pt modelId="{A993DC53-B8BC-4ECF-B6B3-1D832CBD82E0}" type="sibTrans" cxnId="{831AA9BC-6414-4633-9509-A643E0065970}">
      <dgm:prSet/>
      <dgm:spPr/>
      <dgm:t>
        <a:bodyPr/>
        <a:lstStyle/>
        <a:p>
          <a:endParaRPr lang="en-US"/>
        </a:p>
      </dgm:t>
    </dgm:pt>
    <dgm:pt modelId="{35B47561-4F0A-4145-8822-E777F891A21C}">
      <dgm:prSet/>
      <dgm:spPr>
        <a:ln w="28575">
          <a:solidFill>
            <a:srgbClr val="20B4EA"/>
          </a:solidFill>
        </a:ln>
      </dgm:spPr>
      <dgm:t>
        <a:bodyPr/>
        <a:lstStyle/>
        <a:p>
          <a:pPr rtl="0"/>
          <a:r>
            <a:rPr lang="en-US" b="1" dirty="0"/>
            <a:t>DevOps – Second Way – Amplify Feedback</a:t>
          </a:r>
          <a:endParaRPr lang="en-US" dirty="0"/>
        </a:p>
      </dgm:t>
    </dgm:pt>
    <dgm:pt modelId="{40FA9114-91B9-4C0D-AA81-75DF2794FE66}" type="parTrans" cxnId="{39FC31C6-1C59-4339-82EF-076C0BFB533E}">
      <dgm:prSet/>
      <dgm:spPr/>
      <dgm:t>
        <a:bodyPr/>
        <a:lstStyle/>
        <a:p>
          <a:endParaRPr lang="en-US"/>
        </a:p>
      </dgm:t>
    </dgm:pt>
    <dgm:pt modelId="{2230A462-9819-4F6C-AA5C-CBE386D0EF3C}" type="sibTrans" cxnId="{39FC31C6-1C59-4339-82EF-076C0BFB533E}">
      <dgm:prSet/>
      <dgm:spPr/>
      <dgm:t>
        <a:bodyPr/>
        <a:lstStyle/>
        <a:p>
          <a:endParaRPr lang="en-US"/>
        </a:p>
      </dgm:t>
    </dgm:pt>
    <dgm:pt modelId="{0BC8EF44-151C-49E2-8C7D-EF079E73C7F7}">
      <dgm:prSet/>
      <dgm:spPr>
        <a:ln w="28575">
          <a:solidFill>
            <a:schemeClr val="bg1">
              <a:lumMod val="65000"/>
            </a:schemeClr>
          </a:solidFill>
        </a:ln>
      </dgm:spPr>
      <dgm:t>
        <a:bodyPr/>
        <a:lstStyle/>
        <a:p>
          <a:pPr rtl="0"/>
          <a:r>
            <a:rPr lang="en-US" b="1" dirty="0"/>
            <a:t>DevOps – Third Way – Continual Learning</a:t>
          </a:r>
          <a:endParaRPr lang="en-US" dirty="0"/>
        </a:p>
      </dgm:t>
    </dgm:pt>
    <dgm:pt modelId="{A01EAD6B-1AE0-46BC-94E1-26A0F357CE0A}" type="parTrans" cxnId="{7344ABE8-D05F-4590-AAB0-2A4178009BE8}">
      <dgm:prSet/>
      <dgm:spPr/>
      <dgm:t>
        <a:bodyPr/>
        <a:lstStyle/>
        <a:p>
          <a:endParaRPr lang="en-US"/>
        </a:p>
      </dgm:t>
    </dgm:pt>
    <dgm:pt modelId="{2BD514D3-14E5-4C45-BC52-50ED18198619}" type="sibTrans" cxnId="{7344ABE8-D05F-4590-AAB0-2A4178009BE8}">
      <dgm:prSet/>
      <dgm:spPr/>
      <dgm:t>
        <a:bodyPr/>
        <a:lstStyle/>
        <a:p>
          <a:endParaRPr lang="en-US"/>
        </a:p>
      </dgm:t>
    </dgm:pt>
    <dgm:pt modelId="{3040E262-E005-4700-B627-D3885AFDE975}" type="pres">
      <dgm:prSet presAssocID="{10331FCF-47B4-4296-8884-E2D6652345E1}" presName="diagram" presStyleCnt="0">
        <dgm:presLayoutVars>
          <dgm:dir/>
          <dgm:resizeHandles val="exact"/>
        </dgm:presLayoutVars>
      </dgm:prSet>
      <dgm:spPr/>
    </dgm:pt>
    <dgm:pt modelId="{47A3043B-6041-4313-A292-ECF9DC0EAE4A}" type="pres">
      <dgm:prSet presAssocID="{F17AD013-32A9-4830-9347-98A31F39D272}" presName="node" presStyleLbl="node1" presStyleIdx="0" presStyleCnt="3">
        <dgm:presLayoutVars>
          <dgm:bulletEnabled val="1"/>
        </dgm:presLayoutVars>
      </dgm:prSet>
      <dgm:spPr/>
    </dgm:pt>
    <dgm:pt modelId="{D331164B-2C19-4496-9599-45D638CB90B5}" type="pres">
      <dgm:prSet presAssocID="{A993DC53-B8BC-4ECF-B6B3-1D832CBD82E0}" presName="sibTrans" presStyleCnt="0"/>
      <dgm:spPr/>
    </dgm:pt>
    <dgm:pt modelId="{069A151A-847F-4CBB-BA37-E27F3A17C1A2}" type="pres">
      <dgm:prSet presAssocID="{35B47561-4F0A-4145-8822-E777F891A21C}" presName="node" presStyleLbl="node1" presStyleIdx="1" presStyleCnt="3">
        <dgm:presLayoutVars>
          <dgm:bulletEnabled val="1"/>
        </dgm:presLayoutVars>
      </dgm:prSet>
      <dgm:spPr/>
    </dgm:pt>
    <dgm:pt modelId="{0D356228-C0CF-4C7B-AE67-91326B17FDA2}" type="pres">
      <dgm:prSet presAssocID="{2230A462-9819-4F6C-AA5C-CBE386D0EF3C}" presName="sibTrans" presStyleCnt="0"/>
      <dgm:spPr/>
    </dgm:pt>
    <dgm:pt modelId="{D167AEE4-A86D-48F6-8170-E02BA0DB8CD2}" type="pres">
      <dgm:prSet presAssocID="{0BC8EF44-151C-49E2-8C7D-EF079E73C7F7}" presName="node" presStyleLbl="node1" presStyleIdx="2" presStyleCnt="3">
        <dgm:presLayoutVars>
          <dgm:bulletEnabled val="1"/>
        </dgm:presLayoutVars>
      </dgm:prSet>
      <dgm:spPr/>
    </dgm:pt>
  </dgm:ptLst>
  <dgm:cxnLst>
    <dgm:cxn modelId="{0C0E7206-71DD-4690-B628-C0B0C68CD6AA}" type="presOf" srcId="{35B47561-4F0A-4145-8822-E777F891A21C}" destId="{069A151A-847F-4CBB-BA37-E27F3A17C1A2}" srcOrd="0" destOrd="0" presId="urn:microsoft.com/office/officeart/2005/8/layout/default"/>
    <dgm:cxn modelId="{2F2BB51D-7911-4A23-819E-309A01EDEFB1}" type="presOf" srcId="{F17AD013-32A9-4830-9347-98A31F39D272}" destId="{47A3043B-6041-4313-A292-ECF9DC0EAE4A}" srcOrd="0" destOrd="0" presId="urn:microsoft.com/office/officeart/2005/8/layout/default"/>
    <dgm:cxn modelId="{48A47E83-F589-4DCF-AC30-D23124EA53A1}" type="presOf" srcId="{10331FCF-47B4-4296-8884-E2D6652345E1}" destId="{3040E262-E005-4700-B627-D3885AFDE975}" srcOrd="0" destOrd="0" presId="urn:microsoft.com/office/officeart/2005/8/layout/default"/>
    <dgm:cxn modelId="{831AA9BC-6414-4633-9509-A643E0065970}" srcId="{10331FCF-47B4-4296-8884-E2D6652345E1}" destId="{F17AD013-32A9-4830-9347-98A31F39D272}" srcOrd="0" destOrd="0" parTransId="{546DADCF-0267-4798-89E0-34F2C97B6858}" sibTransId="{A993DC53-B8BC-4ECF-B6B3-1D832CBD82E0}"/>
    <dgm:cxn modelId="{39FC31C6-1C59-4339-82EF-076C0BFB533E}" srcId="{10331FCF-47B4-4296-8884-E2D6652345E1}" destId="{35B47561-4F0A-4145-8822-E777F891A21C}" srcOrd="1" destOrd="0" parTransId="{40FA9114-91B9-4C0D-AA81-75DF2794FE66}" sibTransId="{2230A462-9819-4F6C-AA5C-CBE386D0EF3C}"/>
    <dgm:cxn modelId="{1846E5CE-A41C-49AF-8AF3-CCB337601B73}" type="presOf" srcId="{0BC8EF44-151C-49E2-8C7D-EF079E73C7F7}" destId="{D167AEE4-A86D-48F6-8170-E02BA0DB8CD2}" srcOrd="0" destOrd="0" presId="urn:microsoft.com/office/officeart/2005/8/layout/default"/>
    <dgm:cxn modelId="{7344ABE8-D05F-4590-AAB0-2A4178009BE8}" srcId="{10331FCF-47B4-4296-8884-E2D6652345E1}" destId="{0BC8EF44-151C-49E2-8C7D-EF079E73C7F7}" srcOrd="2" destOrd="0" parTransId="{A01EAD6B-1AE0-46BC-94E1-26A0F357CE0A}" sibTransId="{2BD514D3-14E5-4C45-BC52-50ED18198619}"/>
    <dgm:cxn modelId="{ECB7367B-0143-431B-9241-2DA759BFF61B}" type="presParOf" srcId="{3040E262-E005-4700-B627-D3885AFDE975}" destId="{47A3043B-6041-4313-A292-ECF9DC0EAE4A}" srcOrd="0" destOrd="0" presId="urn:microsoft.com/office/officeart/2005/8/layout/default"/>
    <dgm:cxn modelId="{28717755-86B0-4771-A578-8D19EDE67152}" type="presParOf" srcId="{3040E262-E005-4700-B627-D3885AFDE975}" destId="{D331164B-2C19-4496-9599-45D638CB90B5}" srcOrd="1" destOrd="0" presId="urn:microsoft.com/office/officeart/2005/8/layout/default"/>
    <dgm:cxn modelId="{16006871-1E4E-46E0-9CE5-9C729234AD7D}" type="presParOf" srcId="{3040E262-E005-4700-B627-D3885AFDE975}" destId="{069A151A-847F-4CBB-BA37-E27F3A17C1A2}" srcOrd="2" destOrd="0" presId="urn:microsoft.com/office/officeart/2005/8/layout/default"/>
    <dgm:cxn modelId="{FE347110-9F60-4DD2-9D76-15D43B4A2FE3}" type="presParOf" srcId="{3040E262-E005-4700-B627-D3885AFDE975}" destId="{0D356228-C0CF-4C7B-AE67-91326B17FDA2}" srcOrd="3" destOrd="0" presId="urn:microsoft.com/office/officeart/2005/8/layout/default"/>
    <dgm:cxn modelId="{41C3BB7F-EADB-461E-94DA-29FB69FCD269}" type="presParOf" srcId="{3040E262-E005-4700-B627-D3885AFDE975}" destId="{D167AEE4-A86D-48F6-8170-E02BA0DB8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9B307-13F3-45AC-9192-E4BC56B06E2F}">
      <dsp:nvSpPr>
        <dsp:cNvPr id="0" name=""/>
        <dsp:cNvSpPr/>
      </dsp:nvSpPr>
      <dsp:spPr>
        <a:xfrm>
          <a:off x="0" y="0"/>
          <a:ext cx="7620000" cy="0"/>
        </a:xfrm>
        <a:prstGeom prst="line">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E26DEB-3716-4AE5-985E-3813FF83D194}">
      <dsp:nvSpPr>
        <dsp:cNvPr id="0" name=""/>
        <dsp:cNvSpPr/>
      </dsp:nvSpPr>
      <dsp:spPr>
        <a:xfrm>
          <a:off x="0" y="0"/>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dirty="0"/>
            <a:t>Logistics (breaks, facilities, lunch, etc.)</a:t>
          </a:r>
        </a:p>
      </dsp:txBody>
      <dsp:txXfrm>
        <a:off x="0" y="0"/>
        <a:ext cx="7620000" cy="943829"/>
      </dsp:txXfrm>
    </dsp:sp>
    <dsp:sp modelId="{843B92FC-2528-414F-84F8-87906572F1DD}">
      <dsp:nvSpPr>
        <dsp:cNvPr id="0" name=""/>
        <dsp:cNvSpPr/>
      </dsp:nvSpPr>
      <dsp:spPr>
        <a:xfrm>
          <a:off x="0" y="943829"/>
          <a:ext cx="7620000" cy="0"/>
        </a:xfrm>
        <a:prstGeom prst="line">
          <a:avLst/>
        </a:prstGeom>
        <a:gradFill rotWithShape="0">
          <a:gsLst>
            <a:gs pos="0">
              <a:schemeClr val="accent3">
                <a:shade val="80000"/>
                <a:hueOff val="-257245"/>
                <a:satOff val="0"/>
                <a:lumOff val="11292"/>
                <a:alphaOff val="0"/>
                <a:satMod val="103000"/>
                <a:lumMod val="102000"/>
                <a:tint val="94000"/>
              </a:schemeClr>
            </a:gs>
            <a:gs pos="50000">
              <a:schemeClr val="accent3">
                <a:shade val="80000"/>
                <a:hueOff val="-257245"/>
                <a:satOff val="0"/>
                <a:lumOff val="11292"/>
                <a:alphaOff val="0"/>
                <a:satMod val="110000"/>
                <a:lumMod val="100000"/>
                <a:shade val="100000"/>
              </a:schemeClr>
            </a:gs>
            <a:gs pos="100000">
              <a:schemeClr val="accent3">
                <a:shade val="80000"/>
                <a:hueOff val="-257245"/>
                <a:satOff val="0"/>
                <a:lumOff val="11292"/>
                <a:alphaOff val="0"/>
                <a:lumMod val="99000"/>
                <a:satMod val="120000"/>
                <a:shade val="78000"/>
              </a:schemeClr>
            </a:gs>
          </a:gsLst>
          <a:lin ang="5400000" scaled="0"/>
        </a:gradFill>
        <a:ln w="6350" cap="flat" cmpd="sng" algn="ctr">
          <a:solidFill>
            <a:schemeClr val="accent3">
              <a:shade val="80000"/>
              <a:hueOff val="-257245"/>
              <a:satOff val="0"/>
              <a:lumOff val="112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B4FFCFC-F21C-4D46-9965-50B5E0BFC9E6}">
      <dsp:nvSpPr>
        <dsp:cNvPr id="0" name=""/>
        <dsp:cNvSpPr/>
      </dsp:nvSpPr>
      <dsp:spPr>
        <a:xfrm>
          <a:off x="0" y="94382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Rules of Engagement</a:t>
          </a:r>
        </a:p>
      </dsp:txBody>
      <dsp:txXfrm>
        <a:off x="0" y="943829"/>
        <a:ext cx="7620000" cy="943829"/>
      </dsp:txXfrm>
    </dsp:sp>
    <dsp:sp modelId="{4130C8EC-4AAE-4C7C-A4CF-7F14417ADD3E}">
      <dsp:nvSpPr>
        <dsp:cNvPr id="0" name=""/>
        <dsp:cNvSpPr/>
      </dsp:nvSpPr>
      <dsp:spPr>
        <a:xfrm>
          <a:off x="0" y="1887659"/>
          <a:ext cx="7620000" cy="0"/>
        </a:xfrm>
        <a:prstGeom prst="line">
          <a:avLst/>
        </a:prstGeom>
        <a:gradFill rotWithShape="0">
          <a:gsLst>
            <a:gs pos="0">
              <a:schemeClr val="accent3">
                <a:shade val="80000"/>
                <a:hueOff val="-514490"/>
                <a:satOff val="0"/>
                <a:lumOff val="22583"/>
                <a:alphaOff val="0"/>
                <a:satMod val="103000"/>
                <a:lumMod val="102000"/>
                <a:tint val="94000"/>
              </a:schemeClr>
            </a:gs>
            <a:gs pos="50000">
              <a:schemeClr val="accent3">
                <a:shade val="80000"/>
                <a:hueOff val="-514490"/>
                <a:satOff val="0"/>
                <a:lumOff val="22583"/>
                <a:alphaOff val="0"/>
                <a:satMod val="110000"/>
                <a:lumMod val="100000"/>
                <a:shade val="100000"/>
              </a:schemeClr>
            </a:gs>
            <a:gs pos="100000">
              <a:schemeClr val="accent3">
                <a:shade val="80000"/>
                <a:hueOff val="-514490"/>
                <a:satOff val="0"/>
                <a:lumOff val="22583"/>
                <a:alphaOff val="0"/>
                <a:lumMod val="99000"/>
                <a:satMod val="120000"/>
                <a:shade val="78000"/>
              </a:schemeClr>
            </a:gs>
          </a:gsLst>
          <a:lin ang="5400000" scaled="0"/>
        </a:gradFill>
        <a:ln w="6350" cap="flat" cmpd="sng" algn="ctr">
          <a:solidFill>
            <a:schemeClr val="accent3">
              <a:shade val="80000"/>
              <a:hueOff val="-514490"/>
              <a:satOff val="0"/>
              <a:lumOff val="2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A13598D-9066-4CCB-ACC9-53739631C7A2}">
      <dsp:nvSpPr>
        <dsp:cNvPr id="0" name=""/>
        <dsp:cNvSpPr/>
      </dsp:nvSpPr>
      <dsp:spPr>
        <a:xfrm>
          <a:off x="0" y="188765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Introductions</a:t>
          </a:r>
        </a:p>
      </dsp:txBody>
      <dsp:txXfrm>
        <a:off x="0" y="1887659"/>
        <a:ext cx="7620000" cy="943829"/>
      </dsp:txXfrm>
    </dsp:sp>
    <dsp:sp modelId="{B77E6508-2079-41B0-A619-BF600C8658C0}">
      <dsp:nvSpPr>
        <dsp:cNvPr id="0" name=""/>
        <dsp:cNvSpPr/>
      </dsp:nvSpPr>
      <dsp:spPr>
        <a:xfrm>
          <a:off x="0" y="2831489"/>
          <a:ext cx="7620000" cy="0"/>
        </a:xfrm>
        <a:prstGeom prst="line">
          <a:avLst/>
        </a:prstGeom>
        <a:gradFill rotWithShape="0">
          <a:gsLst>
            <a:gs pos="0">
              <a:schemeClr val="accent3">
                <a:shade val="80000"/>
                <a:hueOff val="-771735"/>
                <a:satOff val="0"/>
                <a:lumOff val="33875"/>
                <a:alphaOff val="0"/>
                <a:satMod val="103000"/>
                <a:lumMod val="102000"/>
                <a:tint val="94000"/>
              </a:schemeClr>
            </a:gs>
            <a:gs pos="50000">
              <a:schemeClr val="accent3">
                <a:shade val="80000"/>
                <a:hueOff val="-771735"/>
                <a:satOff val="0"/>
                <a:lumOff val="33875"/>
                <a:alphaOff val="0"/>
                <a:satMod val="110000"/>
                <a:lumMod val="100000"/>
                <a:shade val="100000"/>
              </a:schemeClr>
            </a:gs>
            <a:gs pos="100000">
              <a:schemeClr val="accent3">
                <a:shade val="80000"/>
                <a:hueOff val="-771735"/>
                <a:satOff val="0"/>
                <a:lumOff val="33875"/>
                <a:alphaOff val="0"/>
                <a:lumMod val="99000"/>
                <a:satMod val="120000"/>
                <a:shade val="78000"/>
              </a:schemeClr>
            </a:gs>
          </a:gsLst>
          <a:lin ang="5400000" scaled="0"/>
        </a:gradFill>
        <a:ln w="6350" cap="flat" cmpd="sng" algn="ctr">
          <a:solidFill>
            <a:schemeClr val="accent3">
              <a:shade val="80000"/>
              <a:hueOff val="-771735"/>
              <a:satOff val="0"/>
              <a:lumOff val="3387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706BC1-9526-4CEC-9B28-598DDA558019}">
      <dsp:nvSpPr>
        <dsp:cNvPr id="0" name=""/>
        <dsp:cNvSpPr/>
      </dsp:nvSpPr>
      <dsp:spPr>
        <a:xfrm>
          <a:off x="0" y="2831489"/>
          <a:ext cx="7620000" cy="94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b="1" kern="1200"/>
            <a:t>Let’s Get Started!</a:t>
          </a:r>
        </a:p>
      </dsp:txBody>
      <dsp:txXfrm>
        <a:off x="0" y="2831489"/>
        <a:ext cx="7620000" cy="94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893FA-22E4-F64D-A672-88510715ECB3}">
      <dsp:nvSpPr>
        <dsp:cNvPr id="0" name=""/>
        <dsp:cNvSpPr/>
      </dsp:nvSpPr>
      <dsp:spPr>
        <a:xfrm>
          <a:off x="613709" y="0"/>
          <a:ext cx="6955376" cy="3657600"/>
        </a:xfrm>
        <a:prstGeom prst="rightArrow">
          <a:avLst/>
        </a:prstGeom>
        <a:solidFill>
          <a:srgbClr val="FF6700"/>
        </a:solidFill>
        <a:ln>
          <a:noFill/>
        </a:ln>
        <a:effectLst/>
      </dsp:spPr>
      <dsp:style>
        <a:lnRef idx="0">
          <a:scrgbClr r="0" g="0" b="0"/>
        </a:lnRef>
        <a:fillRef idx="1">
          <a:scrgbClr r="0" g="0" b="0"/>
        </a:fillRef>
        <a:effectRef idx="2">
          <a:scrgbClr r="0" g="0" b="0"/>
        </a:effectRef>
        <a:fontRef idx="minor"/>
      </dsp:style>
    </dsp:sp>
    <dsp:sp modelId="{6BA6CD50-0BFF-AC4D-B9E0-92374516F637}">
      <dsp:nvSpPr>
        <dsp:cNvPr id="0" name=""/>
        <dsp:cNvSpPr/>
      </dsp:nvSpPr>
      <dsp:spPr>
        <a:xfrm>
          <a:off x="366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Name &amp; Role</a:t>
          </a:r>
        </a:p>
      </dsp:txBody>
      <dsp:txXfrm>
        <a:off x="75087" y="1168699"/>
        <a:ext cx="1806031" cy="1320200"/>
      </dsp:txXfrm>
    </dsp:sp>
    <dsp:sp modelId="{349106AC-8B60-2A48-9245-59788D149B2A}">
      <dsp:nvSpPr>
        <dsp:cNvPr id="0" name=""/>
        <dsp:cNvSpPr/>
      </dsp:nvSpPr>
      <dsp:spPr>
        <a:xfrm>
          <a:off x="2079197"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Source Sans Pro" panose="020B0503030403020204" pitchFamily="34" charset="0"/>
              <a:cs typeface="Arial" panose="020B0604020202020204" pitchFamily="34" charset="0"/>
            </a:rPr>
            <a:t>Team, Group, or Department</a:t>
          </a:r>
        </a:p>
      </dsp:txBody>
      <dsp:txXfrm>
        <a:off x="2150617" y="1168699"/>
        <a:ext cx="1806031" cy="1320200"/>
      </dsp:txXfrm>
    </dsp:sp>
    <dsp:sp modelId="{1F39BB52-28E6-424B-B4F9-84F7B11E1B07}">
      <dsp:nvSpPr>
        <dsp:cNvPr id="0" name=""/>
        <dsp:cNvSpPr/>
      </dsp:nvSpPr>
      <dsp:spPr>
        <a:xfrm>
          <a:off x="415472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ea typeface="Arial"/>
              <a:cs typeface="Arial"/>
              <a:sym typeface="Arial"/>
            </a:rPr>
            <a:t>Expectations for the class</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4226146" y="1168699"/>
        <a:ext cx="1806031" cy="1320200"/>
      </dsp:txXfrm>
    </dsp:sp>
    <dsp:sp modelId="{2CBEFE2E-E9AC-2C4E-8AF5-16999BB3772A}">
      <dsp:nvSpPr>
        <dsp:cNvPr id="0" name=""/>
        <dsp:cNvSpPr/>
      </dsp:nvSpPr>
      <dsp:spPr>
        <a:xfrm>
          <a:off x="6230256" y="1097279"/>
          <a:ext cx="1948871" cy="1463040"/>
        </a:xfrm>
        <a:prstGeom prst="roundRect">
          <a:avLst/>
        </a:prstGeom>
        <a:solidFill>
          <a:schemeClr val="accent6">
            <a:lumMod val="20000"/>
            <a:lumOff val="80000"/>
          </a:schemeClr>
        </a:soli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mn-lt"/>
            </a:rPr>
            <a:t>S</a:t>
          </a:r>
          <a:r>
            <a:rPr lang="en-US" sz="1600" kern="1200" dirty="0">
              <a:solidFill>
                <a:schemeClr val="tx1"/>
              </a:solidFill>
              <a:latin typeface="+mn-lt"/>
              <a:ea typeface="Arial"/>
              <a:cs typeface="Arial"/>
              <a:sym typeface="Arial"/>
            </a:rPr>
            <a:t>omething interesting about yourself</a:t>
          </a:r>
          <a:r>
            <a:rPr lang="en-US" sz="1600" kern="1200" dirty="0">
              <a:solidFill>
                <a:schemeClr val="tx1"/>
              </a:solidFill>
              <a:latin typeface="+mn-lt"/>
            </a:rPr>
            <a:t>?</a:t>
          </a:r>
          <a:endParaRPr lang="en-US" sz="1600" kern="1200" dirty="0">
            <a:solidFill>
              <a:schemeClr val="tx1"/>
            </a:solidFill>
            <a:latin typeface="+mn-lt"/>
            <a:ea typeface="Source Sans Pro" panose="020B0503030403020204" pitchFamily="34" charset="0"/>
            <a:cs typeface="Arial" panose="020B0604020202020204" pitchFamily="34" charset="0"/>
          </a:endParaRPr>
        </a:p>
      </dsp:txBody>
      <dsp:txXfrm>
        <a:off x="6301676" y="1168699"/>
        <a:ext cx="1806031" cy="132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357F-FC46-4EDC-951B-E04D56DD5017}">
      <dsp:nvSpPr>
        <dsp:cNvPr id="0" name=""/>
        <dsp:cNvSpPr/>
      </dsp:nvSpPr>
      <dsp:spPr>
        <a:xfrm>
          <a:off x="0" y="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80CA4-4F7D-4C7F-92E1-597E62D9FD54}">
      <dsp:nvSpPr>
        <dsp:cNvPr id="0" name=""/>
        <dsp:cNvSpPr/>
      </dsp:nvSpPr>
      <dsp:spPr>
        <a:xfrm>
          <a:off x="0" y="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Flexibility</a:t>
          </a:r>
          <a:endParaRPr lang="en-US" sz="2300" kern="1200"/>
        </a:p>
      </dsp:txBody>
      <dsp:txXfrm>
        <a:off x="0" y="0"/>
        <a:ext cx="7886700" cy="1163240"/>
      </dsp:txXfrm>
    </dsp:sp>
    <dsp:sp modelId="{3A4A498E-1634-4547-A02C-8E5D22739ED7}">
      <dsp:nvSpPr>
        <dsp:cNvPr id="0" name=""/>
        <dsp:cNvSpPr/>
      </dsp:nvSpPr>
      <dsp:spPr>
        <a:xfrm>
          <a:off x="0" y="1163240"/>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6850DB-B99E-48E3-8CA6-2D915E61AC7A}">
      <dsp:nvSpPr>
        <dsp:cNvPr id="0" name=""/>
        <dsp:cNvSpPr/>
      </dsp:nvSpPr>
      <dsp:spPr>
        <a:xfrm>
          <a:off x="0" y="1163240"/>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Conversations</a:t>
          </a:r>
          <a:endParaRPr lang="en-US" sz="2300" kern="1200"/>
        </a:p>
      </dsp:txBody>
      <dsp:txXfrm>
        <a:off x="0" y="1163240"/>
        <a:ext cx="7886700" cy="1163240"/>
      </dsp:txXfrm>
    </dsp:sp>
    <dsp:sp modelId="{1004AD92-0228-40C1-A137-9168421F5508}">
      <dsp:nvSpPr>
        <dsp:cNvPr id="0" name=""/>
        <dsp:cNvSpPr/>
      </dsp:nvSpPr>
      <dsp:spPr>
        <a:xfrm>
          <a:off x="0" y="2326481"/>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EB0435-EF1C-4A79-ABF9-BC81EC2A59F6}">
      <dsp:nvSpPr>
        <dsp:cNvPr id="0" name=""/>
        <dsp:cNvSpPr/>
      </dsp:nvSpPr>
      <dsp:spPr>
        <a:xfrm>
          <a:off x="0" y="2326481"/>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Literacy and awareness on many of the principles, tools, and practices surrounding Microservices culture, architecture and implementation.</a:t>
          </a:r>
          <a:endParaRPr lang="en-US" sz="2300" kern="1200" dirty="0"/>
        </a:p>
      </dsp:txBody>
      <dsp:txXfrm>
        <a:off x="0" y="2326481"/>
        <a:ext cx="7886700" cy="1163240"/>
      </dsp:txXfrm>
    </dsp:sp>
    <dsp:sp modelId="{718ACEB1-C23E-4768-BF62-D21C1A6970CB}">
      <dsp:nvSpPr>
        <dsp:cNvPr id="0" name=""/>
        <dsp:cNvSpPr/>
      </dsp:nvSpPr>
      <dsp:spPr>
        <a:xfrm>
          <a:off x="0" y="3489722"/>
          <a:ext cx="78867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620F58-055C-4807-9E43-825C608B2710}">
      <dsp:nvSpPr>
        <dsp:cNvPr id="0" name=""/>
        <dsp:cNvSpPr/>
      </dsp:nvSpPr>
      <dsp:spPr>
        <a:xfrm>
          <a:off x="0" y="3489722"/>
          <a:ext cx="7886700" cy="11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a:t>An effort to focus on your own situations and challenges so you can act on what you learn.</a:t>
          </a:r>
          <a:endParaRPr lang="en-US" sz="2300" kern="1200"/>
        </a:p>
      </dsp:txBody>
      <dsp:txXfrm>
        <a:off x="0" y="3489722"/>
        <a:ext cx="7886700" cy="1163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043B-6041-4313-A292-ECF9DC0EAE4A}">
      <dsp:nvSpPr>
        <dsp:cNvPr id="0" name=""/>
        <dsp:cNvSpPr/>
      </dsp:nvSpPr>
      <dsp:spPr>
        <a:xfrm>
          <a:off x="0" y="638174"/>
          <a:ext cx="2571749" cy="1543050"/>
        </a:xfrm>
        <a:prstGeom prst="rect">
          <a:avLst/>
        </a:prstGeom>
        <a:solidFill>
          <a:schemeClr val="lt1">
            <a:hueOff val="0"/>
            <a:satOff val="0"/>
            <a:lumOff val="0"/>
            <a:alphaOff val="0"/>
          </a:schemeClr>
        </a:solidFill>
        <a:ln w="2857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First Way – Optimize Flow</a:t>
          </a:r>
          <a:endParaRPr lang="en-US" sz="2600" kern="1200" dirty="0"/>
        </a:p>
      </dsp:txBody>
      <dsp:txXfrm>
        <a:off x="0" y="638174"/>
        <a:ext cx="2571749" cy="1543050"/>
      </dsp:txXfrm>
    </dsp:sp>
    <dsp:sp modelId="{069A151A-847F-4CBB-BA37-E27F3A17C1A2}">
      <dsp:nvSpPr>
        <dsp:cNvPr id="0" name=""/>
        <dsp:cNvSpPr/>
      </dsp:nvSpPr>
      <dsp:spPr>
        <a:xfrm>
          <a:off x="2828925" y="638174"/>
          <a:ext cx="2571749" cy="1543050"/>
        </a:xfrm>
        <a:prstGeom prst="rect">
          <a:avLst/>
        </a:prstGeom>
        <a:solidFill>
          <a:schemeClr val="lt1">
            <a:hueOff val="0"/>
            <a:satOff val="0"/>
            <a:lumOff val="0"/>
            <a:alphaOff val="0"/>
          </a:schemeClr>
        </a:solidFill>
        <a:ln w="28575" cap="flat" cmpd="sng" algn="ctr">
          <a:solidFill>
            <a:srgbClr val="20B4E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Second Way – Amplify Feedback</a:t>
          </a:r>
          <a:endParaRPr lang="en-US" sz="2600" kern="1200" dirty="0"/>
        </a:p>
      </dsp:txBody>
      <dsp:txXfrm>
        <a:off x="2828925" y="638174"/>
        <a:ext cx="2571749" cy="1543050"/>
      </dsp:txXfrm>
    </dsp:sp>
    <dsp:sp modelId="{D167AEE4-A86D-48F6-8170-E02BA0DB8CD2}">
      <dsp:nvSpPr>
        <dsp:cNvPr id="0" name=""/>
        <dsp:cNvSpPr/>
      </dsp:nvSpPr>
      <dsp:spPr>
        <a:xfrm>
          <a:off x="5657849" y="638174"/>
          <a:ext cx="2571749" cy="1543050"/>
        </a:xfrm>
        <a:prstGeom prst="rect">
          <a:avLst/>
        </a:prstGeom>
        <a:solidFill>
          <a:schemeClr val="lt1">
            <a:hueOff val="0"/>
            <a:satOff val="0"/>
            <a:lumOff val="0"/>
            <a:alphaOff val="0"/>
          </a:schemeClr>
        </a:solid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DevOps – Third Way – Continual Learning</a:t>
          </a:r>
          <a:endParaRPr lang="en-US" sz="2600" kern="1200" dirty="0"/>
        </a:p>
      </dsp:txBody>
      <dsp:txXfrm>
        <a:off x="5657849" y="638174"/>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Microservices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kubernetes.io/docs/tutorials/stateful-application/mysql-wordpress-persistent-volume/"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25.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29.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34.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36.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37.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39.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61.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4.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8.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9.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70.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8139"/>
            <a:ext cx="5852160" cy="564446"/>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3617154"/>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3444111"/>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3743864"/>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99804"/>
            <a:ext cx="606626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24107" y="4806211"/>
            <a:ext cx="6300439" cy="3847136"/>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863" y="4865297"/>
            <a:ext cx="6200078"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29268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842575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54111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47249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04927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536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291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968815"/>
            <a:ext cx="6105516"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047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65012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889432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855117"/>
            <a:ext cx="6211229" cy="4319587"/>
          </a:xfrm>
          <a:prstGeom prst="rect">
            <a:avLst/>
          </a:prstGeom>
          <a:solidFill>
            <a:schemeClr val="bg1"/>
          </a:solidFill>
        </p:spPr>
        <p:txBody>
          <a:bodyPr/>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a:t>Microservices is defined as a loosely-coupled, service-oriented architecture with bounded context.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endParaRPr lang="en-US" dirty="0"/>
          </a:p>
        </p:txBody>
      </p:sp>
    </p:spTree>
    <p:extLst>
      <p:ext uri="{BB962C8B-B14F-4D97-AF65-F5344CB8AC3E}">
        <p14:creationId xmlns:p14="http://schemas.microsoft.com/office/powerpoint/2010/main" val="3536355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579863" y="4848045"/>
            <a:ext cx="6133171"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3" y="4968815"/>
            <a:ext cx="6060911"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04192" y="4828518"/>
            <a:ext cx="5986540"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83912"/>
            <a:ext cx="6166625"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57561" y="4910873"/>
            <a:ext cx="6177776"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27849"/>
            <a:ext cx="6155473"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780301"/>
            <a:ext cx="6099716" cy="3750382"/>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03819"/>
            <a:ext cx="6184298"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39304"/>
            <a:ext cx="6110868" cy="40590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98849" y="4899722"/>
            <a:ext cx="5947278" cy="43195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4" y="4761607"/>
            <a:ext cx="6211230" cy="3980946"/>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9613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794947"/>
            <a:ext cx="5486400" cy="613393"/>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30792"/>
            <a:ext cx="6045141" cy="3726612"/>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https://cloud.google.com/container-engine/docs/quickstart</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t>Once you have </a:t>
            </a:r>
            <a:r>
              <a:rPr lang="en-US" dirty="0" err="1"/>
              <a:t>gcloud</a:t>
            </a:r>
            <a:r>
              <a:rPr lang="en-US" dirty="0"/>
              <a:t> installed, first set a default zone:</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config</a:t>
            </a:r>
            <a:r>
              <a:rPr lang="en-US" dirty="0"/>
              <a:t> set compute/zone us-west1-a</a:t>
            </a:r>
          </a:p>
          <a:p>
            <a:pPr>
              <a:buClr>
                <a:schemeClr val="dk1"/>
              </a:buClr>
              <a:buSzPct val="91666"/>
            </a:pPr>
            <a:endParaRPr lang="en-US" dirty="0"/>
          </a:p>
          <a:p>
            <a:pPr>
              <a:buClr>
                <a:schemeClr val="dk1"/>
              </a:buClr>
              <a:buSzPct val="91666"/>
            </a:pPr>
            <a:r>
              <a:rPr lang="en-US" dirty="0"/>
              <a:t>Then you can create a cluster:</a:t>
            </a:r>
          </a:p>
          <a:p>
            <a:pPr>
              <a:buClr>
                <a:schemeClr val="dk1"/>
              </a:buClr>
              <a:buSzPct val="91666"/>
            </a:pPr>
            <a:endParaRPr lang="en-US" dirty="0"/>
          </a:p>
          <a:p>
            <a:pPr>
              <a:buClr>
                <a:schemeClr val="dk1"/>
              </a:buClr>
              <a:buSzPct val="91666"/>
            </a:pPr>
            <a:r>
              <a:rPr lang="en-US" dirty="0"/>
              <a:t>$ </a:t>
            </a:r>
            <a:r>
              <a:rPr lang="en-US" dirty="0" err="1"/>
              <a:t>gcloud</a:t>
            </a:r>
            <a:r>
              <a:rPr lang="en-US" dirty="0"/>
              <a:t> container clusters create </a:t>
            </a:r>
            <a:r>
              <a:rPr lang="en-US" dirty="0" err="1"/>
              <a:t>kuar</a:t>
            </a:r>
            <a:r>
              <a:rPr lang="en-US" dirty="0"/>
              <a:t>-cluster</a:t>
            </a:r>
          </a:p>
          <a:p>
            <a:pPr>
              <a:buClr>
                <a:schemeClr val="dk1"/>
              </a:buClr>
              <a:buSzPct val="91666"/>
            </a:pPr>
            <a:endParaRPr lang="en-US" dirty="0"/>
          </a:p>
          <a:p>
            <a:pPr>
              <a:buClr>
                <a:schemeClr val="dk1"/>
              </a:buClr>
              <a:buSzPct val="91666"/>
            </a:pPr>
            <a:r>
              <a:rPr lang="en-US" dirty="0"/>
              <a:t>This will take a few minutes. When the cluster is ready you can get credentials for the cluster using:</a:t>
            </a:r>
          </a:p>
          <a:p>
            <a:pPr>
              <a:buClr>
                <a:schemeClr val="dk1"/>
              </a:buClr>
              <a:buSzPct val="91666"/>
            </a:pPr>
            <a:endParaRPr lang="en-US" dirty="0"/>
          </a:p>
          <a:p>
            <a:pPr>
              <a:buClr>
                <a:schemeClr val="dk1"/>
              </a:buClr>
              <a:buSzPct val="91666"/>
            </a:pPr>
            <a:r>
              <a:rPr lang="en-US" dirty="0"/>
              <a:t>$ </a:t>
            </a:r>
            <a:r>
              <a:rPr lang="en-US" dirty="0" err="1"/>
              <a:t>gcloud</a:t>
            </a:r>
            <a:r>
              <a:rPr lang="en-US" dirty="0"/>
              <a:t> </a:t>
            </a:r>
            <a:r>
              <a:rPr lang="en-US" dirty="0" err="1"/>
              <a:t>auth</a:t>
            </a:r>
            <a:r>
              <a:rPr lang="en-US" dirty="0"/>
              <a:t> application-default login</a:t>
            </a:r>
          </a:p>
          <a:p>
            <a:pPr>
              <a:buClr>
                <a:schemeClr val="dk1"/>
              </a:buClr>
              <a:buSzPct val="91666"/>
            </a:pPr>
            <a:endParaRPr lang="en-US" dirty="0"/>
          </a:p>
          <a:p>
            <a:pPr>
              <a:buClr>
                <a:schemeClr val="dk1"/>
              </a:buClr>
              <a:buSzPct val="91666"/>
            </a:pPr>
            <a:r>
              <a:rPr lang="en-US" dirty="0"/>
              <a:t>At this point, you should have a cluster configured and ready to go. Unless you would prefer to install Kubernetes elsewhere, you can skip to “The Kubernetes Client”.</a:t>
            </a:r>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3992767"/>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924184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037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44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5721" y="4817366"/>
            <a:ext cx="6148464" cy="970117"/>
          </a:xfrm>
          <a:prstGeom prst="rect">
            <a:avLst/>
          </a:prstGeom>
          <a:solidFill>
            <a:schemeClr val="bg1"/>
          </a:solidFill>
        </p:spPr>
        <p:txBody>
          <a:bodyPr lIns="95747" tIns="47873" rIns="95747" bIns="47873"/>
          <a:lstStyle/>
          <a:p>
            <a:pPr defTabSz="975661">
              <a:defRPr/>
            </a:pPr>
            <a:r>
              <a:rPr lang="en-US" dirty="0"/>
              <a:t>By focusing on scalability and component independence, Amazon has been able to increase their speed of delivery while also improving the safety—in the form of scalability and availability—of their environment.</a:t>
            </a:r>
          </a:p>
          <a:p>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82551"/>
            <a:ext cx="6042804" cy="3726610"/>
          </a:xfrm>
          <a:prstGeom prst="rect">
            <a:avLst/>
          </a:prstGeom>
          <a:solidFill>
            <a:schemeClr val="bg1"/>
          </a:solidFill>
        </p:spPr>
        <p:txBody>
          <a:bodyPr/>
          <a:lstStyle/>
          <a:p>
            <a:pPr marL="228600" indent="-228600">
              <a:buClr>
                <a:schemeClr val="dk1"/>
              </a:buClr>
              <a:buSzPct val="91666"/>
              <a:buAutoNum type="arabicPeriod"/>
            </a:pPr>
            <a:r>
              <a:rPr lang="en-US" dirty="0">
                <a:solidFill>
                  <a:schemeClr val="dk1"/>
                </a:solidFill>
                <a:latin typeface="+mn-lt"/>
                <a:ea typeface="Calibri"/>
                <a:cs typeface="Calibri"/>
                <a:sym typeface="Calibri"/>
              </a:rPr>
              <a:t>Create</a:t>
            </a:r>
            <a:r>
              <a:rPr lang="en-US" baseline="0" dirty="0">
                <a:solidFill>
                  <a:schemeClr val="dk1"/>
                </a:solidFill>
                <a:latin typeface="+mn-lt"/>
                <a:ea typeface="Calibri"/>
                <a:cs typeface="Calibri"/>
                <a:sym typeface="Calibri"/>
              </a:rPr>
              <a:t> a cluster (or reuse a cluster from earlier exercises) and connect to it</a:t>
            </a:r>
          </a:p>
          <a:p>
            <a:pPr marL="685800" lvl="1" indent="-228600">
              <a:buClr>
                <a:schemeClr val="dk1"/>
              </a:buClr>
              <a:buSzPct val="91666"/>
              <a:buAutoNum type="arabicPeriod"/>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rPr>
              <a:t>Execute the </a:t>
            </a:r>
            <a:r>
              <a:rPr lang="en-US" dirty="0" err="1">
                <a:solidFill>
                  <a:schemeClr val="dk1"/>
                </a:solidFill>
                <a:latin typeface="+mn-lt"/>
                <a:ea typeface="Calibri"/>
                <a:cs typeface="Calibri"/>
                <a:sym typeface="Calibri"/>
              </a:rPr>
              <a:t>nginx</a:t>
            </a:r>
            <a:r>
              <a:rPr lang="en-US" dirty="0">
                <a:solidFill>
                  <a:schemeClr val="dk1"/>
                </a:solidFill>
                <a:latin typeface="+mn-lt"/>
                <a:ea typeface="Calibri"/>
                <a:cs typeface="Calibri"/>
                <a:sym typeface="Calibri"/>
              </a:rPr>
              <a:t> example</a:t>
            </a:r>
          </a:p>
          <a:p>
            <a:pPr lvl="1">
              <a:buClr>
                <a:schemeClr val="dk1"/>
              </a:buClr>
              <a:buSzPct val="91666"/>
            </a:pPr>
            <a:endParaRPr lang="en-US" dirty="0">
              <a:hlinkClick r:id="rId3"/>
            </a:endParaRPr>
          </a:p>
          <a:p>
            <a:pPr lvl="1">
              <a:buClr>
                <a:schemeClr val="dk1"/>
              </a:buClr>
              <a:buSzPct val="91666"/>
            </a:pPr>
            <a:r>
              <a:rPr lang="en-US" dirty="0">
                <a:hlinkClick r:id="rId3"/>
              </a:rPr>
              <a:t>https://github.com/kubernetes/kubernetes/blob/master/examples/simple-nginx.md</a:t>
            </a:r>
            <a:endParaRPr lang="en-US" dirty="0"/>
          </a:p>
          <a:p>
            <a:pPr marL="0" lvl="0" indent="0">
              <a:buClr>
                <a:schemeClr val="dk1"/>
              </a:buClr>
              <a:buSzPct val="91666"/>
              <a:buNone/>
            </a:pPr>
            <a:endParaRPr lang="en-US" dirty="0"/>
          </a:p>
          <a:p>
            <a:pPr marL="0" lvl="0" indent="0">
              <a:buClr>
                <a:schemeClr val="dk1"/>
              </a:buClr>
              <a:buSzPct val="91666"/>
              <a:buNone/>
            </a:pPr>
            <a:r>
              <a:rPr lang="en-US" dirty="0"/>
              <a:t>Some</a:t>
            </a:r>
            <a:r>
              <a:rPr lang="en-US" baseline="0" dirty="0"/>
              <a:t>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79863" y="4799361"/>
            <a:ext cx="6099717" cy="4319587"/>
          </a:xfrm>
          <a:prstGeom prst="rect">
            <a:avLst/>
          </a:prstGeom>
          <a:solidFill>
            <a:schemeClr val="bg1"/>
          </a:solidFill>
        </p:spPr>
        <p:txBody>
          <a:bodyPr lIns="95747" tIns="47873" rIns="95747" bIns="47873"/>
          <a:lstStyle/>
          <a:p>
            <a:r>
              <a:rPr lang="en-US" dirty="0"/>
              <a:t>References:</a:t>
            </a:r>
          </a:p>
          <a:p>
            <a:endParaRPr lang="en-US" dirty="0"/>
          </a:p>
          <a:p>
            <a:r>
              <a:rPr lang="en-US" dirty="0"/>
              <a:t>AWS Sydney Australia </a:t>
            </a:r>
            <a:r>
              <a:rPr lang="en-US" dirty="0">
                <a:hlinkClick r:id="rId3"/>
              </a:rPr>
              <a:t>https://aws.amazon.com/blogs/aws/ge-oil-gas-digital-transformation-in-the-cloud/</a:t>
            </a:r>
            <a:r>
              <a:rPr lang="en-US" dirty="0"/>
              <a:t> </a:t>
            </a:r>
            <a:endParaRPr lang="en-US" dirty="0">
              <a:hlinkClick r:id="rId4"/>
            </a:endParaRPr>
          </a:p>
          <a:p>
            <a:endParaRPr lang="en-US" dirty="0"/>
          </a:p>
          <a:p>
            <a:r>
              <a:rPr lang="en-US" dirty="0"/>
              <a:t>GE Oil and Gas Presentation </a:t>
            </a:r>
            <a:r>
              <a:rPr lang="en-US" dirty="0">
                <a:hlinkClick r:id="rId4"/>
              </a:rPr>
              <a:t>https://www.youtube.com/watch?v=DFGFaJZFtuk</a:t>
            </a:r>
            <a:endParaRPr lang="en-US" dirty="0"/>
          </a:p>
          <a:p>
            <a:endParaRPr lang="en-US" dirty="0"/>
          </a:p>
          <a:p>
            <a:r>
              <a:rPr lang="en-US" dirty="0"/>
              <a:t>GE, AWS adoption </a:t>
            </a:r>
            <a:r>
              <a:rPr lang="en-US" dirty="0">
                <a:hlinkClick r:id="rId5"/>
              </a:rPr>
              <a:t>http://www.slideshare.net/AmazonWebServices/ism209-acceleration-of-aws-enterprise-adoption-in-ge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4848459"/>
            <a:ext cx="5982208" cy="470673"/>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02166" y="4777058"/>
            <a:ext cx="6133171" cy="396549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baseline="0" dirty="0"/>
              <a:t>Pods</a:t>
            </a:r>
            <a:r>
              <a:rPr lang="en-US" baseline="0" dirty="0"/>
              <a:t> – collection of homogeneous containers. Docker is designed to run 1 process in 1 container. Suppose you want two applications to work in tandem, (e.g. </a:t>
            </a:r>
            <a:r>
              <a:rPr lang="en-US" baseline="0" dirty="0" err="1"/>
              <a:t>redis</a:t>
            </a:r>
            <a:r>
              <a:rPr lang="en-US" baseline="0" dirty="0"/>
              <a:t> + </a:t>
            </a:r>
            <a:r>
              <a:rPr lang="en-US" baseline="0" dirty="0" err="1"/>
              <a:t>nginx</a:t>
            </a:r>
            <a:r>
              <a:rPr lang="en-US" baseline="0" dirty="0"/>
              <a:t> containers), you can stitch the two containers and make them work like one, here </a:t>
            </a:r>
            <a:r>
              <a:rPr lang="en-US" baseline="0" dirty="0" err="1"/>
              <a:t>redis+nginx</a:t>
            </a:r>
            <a:r>
              <a:rPr lang="en-US" baseline="0" dirty="0"/>
              <a:t> = pod.  Make pods for containers only where they need to work together. Pods are dynamically scheduled, so it’s not guaranteed that the same pod will be scheduled in same machine, That is why it’s not a good idea to stitch a stateless and a </a:t>
            </a:r>
            <a:r>
              <a:rPr lang="en-US" baseline="0" dirty="0" err="1"/>
              <a:t>stateful</a:t>
            </a:r>
            <a:r>
              <a:rPr lang="en-US" baseline="0"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9234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380069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7341452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47809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747018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57604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41312"/>
            <a:ext cx="6000786" cy="3711673"/>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903098"/>
            <a:ext cx="5852160" cy="416033"/>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9305" y="4736533"/>
            <a:ext cx="6275514" cy="4764306"/>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4911264"/>
            <a:ext cx="5982208" cy="441322"/>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6409" y="5003322"/>
            <a:ext cx="6177775" cy="3588588"/>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4809" y="4793217"/>
            <a:ext cx="6138809" cy="3692861"/>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463"/>
            <a:ext cx="6072971" cy="497425"/>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8" y="4865298"/>
            <a:ext cx="6236056"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36468"/>
            <a:ext cx="6000786" cy="3507200"/>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047094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5911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472038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8013886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04192" y="4699000"/>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endParaRPr lang="en-US" dirty="0"/>
          </a:p>
        </p:txBody>
      </p:sp>
    </p:spTree>
    <p:extLst>
      <p:ext uri="{BB962C8B-B14F-4D97-AF65-F5344CB8AC3E}">
        <p14:creationId xmlns:p14="http://schemas.microsoft.com/office/powerpoint/2010/main" val="19321788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20687"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productcatalogue</a:t>
            </a:r>
            <a:endParaRPr lang="en-US" dirty="0"/>
          </a:p>
        </p:txBody>
      </p:sp>
    </p:spTree>
    <p:extLst>
      <p:ext uri="{BB962C8B-B14F-4D97-AF65-F5344CB8AC3E}">
        <p14:creationId xmlns:p14="http://schemas.microsoft.com/office/powerpoint/2010/main" val="15377297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a:t>
            </a:r>
            <a:r>
              <a:rPr lang="en-US" sz="1200" dirty="0" err="1">
                <a:latin typeface="+mn-lt"/>
              </a:rPr>
              <a:t>stockmanager</a:t>
            </a:r>
            <a:endParaRPr lang="en-US" sz="1100" dirty="0">
              <a:latin typeface="+mn-lt"/>
            </a:endParaRPr>
          </a:p>
          <a:p>
            <a:endParaRPr lang="en-US" dirty="0"/>
          </a:p>
        </p:txBody>
      </p:sp>
    </p:spTree>
    <p:extLst>
      <p:ext uri="{BB962C8B-B14F-4D97-AF65-F5344CB8AC3E}">
        <p14:creationId xmlns:p14="http://schemas.microsoft.com/office/powerpoint/2010/main" val="6177885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idx="1"/>
          </p:nvPr>
        </p:nvSpPr>
        <p:spPr>
          <a:xfrm>
            <a:off x="731838" y="4683549"/>
            <a:ext cx="5851525" cy="4319587"/>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https://</a:t>
            </a:r>
            <a:r>
              <a:rPr lang="en-US" sz="1200" dirty="0" err="1">
                <a:latin typeface="+mn-lt"/>
              </a:rPr>
              <a:t>github.com</a:t>
            </a:r>
            <a:r>
              <a:rPr lang="en-US" sz="1200" dirty="0">
                <a:latin typeface="+mn-lt"/>
              </a:rPr>
              <a:t>/</a:t>
            </a:r>
            <a:r>
              <a:rPr lang="en-US" sz="1200" dirty="0" err="1">
                <a:latin typeface="+mn-lt"/>
              </a:rPr>
              <a:t>techtown</a:t>
            </a:r>
            <a:r>
              <a:rPr lang="en-US" sz="1200" dirty="0">
                <a:latin typeface="+mn-lt"/>
              </a:rPr>
              <a:t>-training/microservices-</a:t>
            </a:r>
            <a:r>
              <a:rPr lang="en-US" sz="1200" dirty="0" err="1">
                <a:latin typeface="+mn-lt"/>
              </a:rPr>
              <a:t>bootcamp</a:t>
            </a:r>
            <a:r>
              <a:rPr lang="en-US" sz="1200" dirty="0">
                <a:latin typeface="+mn-lt"/>
              </a:rPr>
              <a:t>/tree/master/exercise/</a:t>
            </a:r>
            <a:r>
              <a:rPr lang="en-US" sz="1200" dirty="0" err="1">
                <a:latin typeface="+mn-lt"/>
              </a:rPr>
              <a:t>src_code</a:t>
            </a:r>
            <a:r>
              <a:rPr lang="en-US" sz="1200" dirty="0">
                <a:latin typeface="+mn-lt"/>
              </a:rPr>
              <a:t>/</a:t>
            </a:r>
            <a:r>
              <a:rPr lang="en-US" sz="1200" dirty="0" err="1">
                <a:latin typeface="+mn-lt"/>
              </a:rPr>
              <a:t>microservices_kubernetes_docker</a:t>
            </a:r>
            <a:r>
              <a:rPr lang="en-US" sz="1200" dirty="0">
                <a:latin typeface="+mn-lt"/>
              </a:rPr>
              <a:t>/shopfront</a:t>
            </a:r>
            <a:endParaRPr lang="en-US" dirty="0"/>
          </a:p>
        </p:txBody>
      </p:sp>
    </p:spTree>
    <p:extLst>
      <p:ext uri="{BB962C8B-B14F-4D97-AF65-F5344CB8AC3E}">
        <p14:creationId xmlns:p14="http://schemas.microsoft.com/office/powerpoint/2010/main" val="16826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Microservices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3359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374862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79881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34074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7645361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681618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6399057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22351" y="4743604"/>
            <a:ext cx="5851525" cy="35250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141343"/>
            <a:ext cx="6099085"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5175849"/>
            <a:ext cx="6154841"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5478"/>
            <a:ext cx="6127488" cy="3616356"/>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878768"/>
            <a:ext cx="6127488" cy="3607309"/>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53137"/>
            <a:ext cx="5978864" cy="967800"/>
          </a:xfrm>
          <a:prstGeom prst="rect">
            <a:avLst/>
          </a:prstGeom>
          <a:solidFill>
            <a:schemeClr val="bg1"/>
          </a:solidFill>
        </p:spPr>
        <p:txBody>
          <a:bodyPr/>
          <a:lstStyle/>
          <a:p>
            <a:pPr>
              <a:buClr>
                <a:schemeClr val="dk1"/>
              </a:buClr>
              <a:buSzPct val="91666"/>
            </a:pPr>
            <a:r>
              <a:rPr lang="en-US" dirty="0">
                <a:hlinkClick r:id="rId3"/>
              </a:rPr>
              <a:t>https://kubernetes.io/docs/tutorials/stateful-application/mysql-wordpress-persistent-volume/</a:t>
            </a:r>
            <a:endParaRPr lang="en-US" dirty="0"/>
          </a:p>
          <a:p>
            <a:pPr>
              <a:buClr>
                <a:schemeClr val="dk1"/>
              </a:buClr>
              <a:buSzPct val="91666"/>
            </a:pPr>
            <a:endParaRPr lang="en-US" dirty="0"/>
          </a:p>
          <a:p>
            <a:pPr>
              <a:buClr>
                <a:schemeClr val="dk1"/>
              </a:buClr>
              <a:buSzPct val="91666"/>
            </a:pPr>
            <a:r>
              <a:rPr lang="en-US" dirty="0"/>
              <a:t>Change to “apps/v1beta1” for kind=deployment in both </a:t>
            </a:r>
            <a:r>
              <a:rPr lang="en-US" dirty="0" err="1"/>
              <a:t>yaml</a:t>
            </a:r>
            <a:r>
              <a:rPr lang="en-US" dirty="0"/>
              <a:t> file</a:t>
            </a:r>
          </a:p>
          <a:p>
            <a:pPr>
              <a:buClr>
                <a:schemeClr val="dk1"/>
              </a:buClr>
              <a:buSzPct val="91666"/>
            </a:pPr>
            <a:endParaRPr lang="en-US" dirty="0"/>
          </a:p>
        </p:txBody>
      </p:sp>
    </p:spTree>
    <p:extLst>
      <p:ext uri="{BB962C8B-B14F-4D97-AF65-F5344CB8AC3E}">
        <p14:creationId xmlns:p14="http://schemas.microsoft.com/office/powerpoint/2010/main" val="16107570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81356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524690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55445" y="4839670"/>
            <a:ext cx="6046439" cy="769394"/>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91016" y="4839664"/>
            <a:ext cx="6200078" cy="490614"/>
          </a:xfrm>
          <a:prstGeom prst="rect">
            <a:avLst/>
          </a:prstGeom>
          <a:solidFill>
            <a:schemeClr val="bg1"/>
          </a:solidFill>
        </p:spPr>
        <p:txBody>
          <a:bodyPr lIns="95747" tIns="47873" rIns="95747" bIns="47873"/>
          <a:lstStyle/>
          <a:p>
            <a:r>
              <a:rPr lang="en-US" dirty="0"/>
              <a:t>Reference: </a:t>
            </a:r>
            <a:r>
              <a:rPr lang="en-US" dirty="0">
                <a:hlinkClick r:id="rId3"/>
              </a:rPr>
              <a:t>https://highfive.com/blog/how-spotify-built-one-of-the-best-engineering-cultures/</a:t>
            </a:r>
            <a:r>
              <a:rPr lang="en-US" dirty="0"/>
              <a:t> </a:t>
            </a:r>
          </a:p>
        </p:txBody>
      </p:sp>
    </p:spTree>
    <p:extLst>
      <p:ext uri="{BB962C8B-B14F-4D97-AF65-F5344CB8AC3E}">
        <p14:creationId xmlns:p14="http://schemas.microsoft.com/office/powerpoint/2010/main" val="16683786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609175" y="4799361"/>
            <a:ext cx="6126162" cy="720493"/>
          </a:xfrm>
          <a:prstGeom prst="rect">
            <a:avLst/>
          </a:prstGeom>
          <a:solidFill>
            <a:schemeClr val="bg1"/>
          </a:solidFill>
        </p:spPr>
        <p:txBody>
          <a:bodyPr lIns="95747" tIns="47873" rIns="95747" bIns="47873"/>
          <a:lstStyle/>
          <a:p>
            <a:r>
              <a:rPr lang="en-US" dirty="0"/>
              <a:t>Reference: </a:t>
            </a:r>
            <a:r>
              <a:rPr lang="en-US" dirty="0">
                <a:hlinkClick r:id="rId3"/>
              </a:rPr>
              <a:t>http://www.computerworlduk.com/it-management/spotify-uses-automation-microservices-gain-speed-advantage-3645974/</a:t>
            </a:r>
            <a:r>
              <a:rPr lang="en-US" dirty="0"/>
              <a:t> </a:t>
            </a:r>
          </a:p>
        </p:txBody>
      </p:sp>
    </p:spTree>
    <p:extLst>
      <p:ext uri="{BB962C8B-B14F-4D97-AF65-F5344CB8AC3E}">
        <p14:creationId xmlns:p14="http://schemas.microsoft.com/office/powerpoint/2010/main" val="1089892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a:spLocks noGrp="1"/>
          </p:cNvSpPr>
          <p:nvPr>
            <p:ph type="body" idx="1"/>
          </p:nvPr>
        </p:nvSpPr>
        <p:spPr>
          <a:xfrm>
            <a:off x="557561" y="4866268"/>
            <a:ext cx="6133171" cy="4319587"/>
          </a:xfrm>
          <a:prstGeom prst="rect">
            <a:avLst/>
          </a:prstGeom>
          <a:solidFill>
            <a:schemeClr val="bg1"/>
          </a:solidFill>
        </p:spPr>
        <p:txBody>
          <a:bodyPr lIns="95747" tIns="47873" rIns="95747" bIns="47873"/>
          <a:lstStyle/>
          <a:p>
            <a:r>
              <a:rPr lang="en-US" b="1" dirty="0"/>
              <a:t>References:</a:t>
            </a:r>
          </a:p>
          <a:p>
            <a:endParaRPr lang="en-US" dirty="0"/>
          </a:p>
          <a:p>
            <a:pPr marL="201059" indent="-179525">
              <a:buFont typeface="Arial" pitchFamily="34" charset="0"/>
              <a:buChar char="•"/>
            </a:pPr>
            <a:r>
              <a:rPr lang="en-US" dirty="0">
                <a:hlinkClick r:id="rId3"/>
              </a:rPr>
              <a:t>https://en.wikipedia.org/wiki/Spotify</a:t>
            </a:r>
            <a:endParaRPr lang="en-US" dirty="0"/>
          </a:p>
          <a:p>
            <a:pPr marL="201059" indent="-179525">
              <a:buFont typeface="Arial" pitchFamily="34" charset="0"/>
              <a:buChar char="•"/>
            </a:pPr>
            <a:r>
              <a:rPr lang="en-US" dirty="0">
                <a:hlinkClick r:id="rId4"/>
              </a:rPr>
              <a:t>https://dzone.com/articles/modeling-microservices-at-spotify-with-petter-mari</a:t>
            </a:r>
            <a:endParaRPr lang="en-US" dirty="0"/>
          </a:p>
          <a:p>
            <a:pPr marL="201059" indent="-179525">
              <a:buFont typeface="Arial" pitchFamily="34" charset="0"/>
              <a:buChar char="•"/>
            </a:pPr>
            <a:r>
              <a:rPr lang="en-US" dirty="0">
                <a:hlinkClick r:id="rId5"/>
              </a:rPr>
              <a:t>https://www.infoq.com/news/2015/12/microservices-spotify</a:t>
            </a:r>
            <a:endParaRPr lang="en-US" dirty="0"/>
          </a:p>
          <a:p>
            <a:pPr marL="201059" indent="-179525">
              <a:buFont typeface="Arial" pitchFamily="34" charset="0"/>
              <a:buChar char="•"/>
            </a:pPr>
            <a:r>
              <a:rPr lang="en-US" dirty="0">
                <a:hlinkClick r:id="rId6"/>
              </a:rPr>
              <a:t>https://clusterhq.com/2016/03/22/microservices-spotify-petter-mahlen/</a:t>
            </a:r>
            <a:endParaRPr lang="en-US" dirty="0"/>
          </a:p>
          <a:p>
            <a:pPr marL="201059" indent="-179525">
              <a:buFont typeface="Arial" pitchFamily="34" charset="0"/>
              <a:buChar char="•"/>
            </a:pPr>
            <a:r>
              <a:rPr lang="en-US" dirty="0">
                <a:hlinkClick r:id="rId7"/>
              </a:rPr>
              <a:t>http://blog.honeypot.io/2015-11-13-what%27s-it-like-to-work-at-Spotify/</a:t>
            </a:r>
            <a:endParaRPr lang="en-US" dirty="0"/>
          </a:p>
          <a:p>
            <a:pPr marL="201059" indent="-179525">
              <a:buFont typeface="Arial" pitchFamily="34" charset="0"/>
              <a:buChar char="•"/>
            </a:pPr>
            <a:r>
              <a:rPr lang="en-US" dirty="0">
                <a:hlinkClick r:id="rId8"/>
              </a:rPr>
              <a:t>https://qconnewyork.com/ny2017/ny2017/presentation/spotify-lessons-learning-let-go-machines.html</a:t>
            </a:r>
            <a:endParaRPr lang="en-US" dirty="0"/>
          </a:p>
          <a:p>
            <a:pPr marL="201059" indent="-179525">
              <a:buFont typeface="Arial" pitchFamily="34" charset="0"/>
              <a:buChar char="•"/>
            </a:pPr>
            <a:r>
              <a:rPr lang="en-US" dirty="0">
                <a:hlinkClick r:id="rId9"/>
              </a:rPr>
              <a:t>https://www.infoq.com/news/2016/10/no-spotify-model</a:t>
            </a:r>
            <a:endParaRPr lang="en-US" dirty="0"/>
          </a:p>
          <a:p>
            <a:pPr marL="201059" indent="-179525">
              <a:buFont typeface="Arial" pitchFamily="34" charset="0"/>
              <a:buChar char="•"/>
            </a:pPr>
            <a:r>
              <a:rPr lang="en-US" dirty="0">
                <a:hlinkClick r:id="rId10"/>
              </a:rPr>
              <a:t>http://nomad8.com/wp-content/uploads/2014/02/Squads-Chapters-Guilds-in-one-page.graffle.pdf</a:t>
            </a:r>
            <a:endParaRPr lang="en-US" dirty="0"/>
          </a:p>
          <a:p>
            <a:pPr marL="201059" indent="-179525">
              <a:buFont typeface="Arial" pitchFamily="34" charset="0"/>
              <a:buChar char="•"/>
            </a:pPr>
            <a:r>
              <a:rPr lang="en-US" dirty="0">
                <a:hlinkClick r:id="rId11"/>
              </a:rPr>
              <a:t>http://www.full-stackagile.com/2016/02/14/team-organisation-squads-chapters-tribes-and-guilds/</a:t>
            </a:r>
            <a:endParaRPr lang="en-US" dirty="0"/>
          </a:p>
          <a:p>
            <a:pPr marL="201059" indent="-179525">
              <a:buFont typeface="Arial"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99804"/>
            <a:ext cx="5979831"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33171"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986068"/>
            <a:ext cx="5998767" cy="3692105"/>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65849"/>
            <a:ext cx="5852160" cy="497887"/>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3284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3710293"/>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373763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398257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542678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4855619"/>
            <a:ext cx="5982208" cy="47466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79041"/>
            <a:ext cx="6028519"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830791"/>
            <a:ext cx="6066264" cy="4279755"/>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2475" y="4790661"/>
            <a:ext cx="5852160" cy="539621"/>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8713" y="4809757"/>
            <a:ext cx="6155472" cy="3698623"/>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805756"/>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882910"/>
            <a:ext cx="5852160" cy="491977"/>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958969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796283"/>
            <a:ext cx="6188927" cy="4347717"/>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917688"/>
            <a:ext cx="6244683" cy="3898508"/>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76799"/>
            <a:ext cx="6094364"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078935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032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3658318"/>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57922" y="4795059"/>
            <a:ext cx="6021657" cy="4319587"/>
          </a:xfrm>
          <a:prstGeom prst="rect">
            <a:avLst/>
          </a:prstGeom>
          <a:solidFill>
            <a:schemeClr val="bg1"/>
          </a:solidFill>
        </p:spPr>
        <p:txBody>
          <a:bodyPr lIns="95747" tIns="47873" rIns="95747" bIns="47873"/>
          <a:lstStyle/>
          <a:p>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546410" y="4750456"/>
            <a:ext cx="6155473" cy="4092458"/>
          </a:xfrm>
          <a:prstGeom prst="rect">
            <a:avLst/>
          </a:prstGeom>
          <a:solidFill>
            <a:schemeClr val="bg1"/>
          </a:solidFill>
        </p:spPr>
        <p:txBody>
          <a:bodyPr lIns="95747" tIns="47873" rIns="95747" bIns="47873"/>
          <a:lstStyle/>
          <a:p>
            <a:r>
              <a:rPr lang="en-US" b="1" dirty="0"/>
              <a:t>Talking points for stakeholders – key benefits:</a:t>
            </a:r>
          </a:p>
          <a:p>
            <a:endParaRPr lang="en-US" b="1" dirty="0"/>
          </a:p>
          <a:p>
            <a:pPr marL="179525" indent="-179525">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a:buFont typeface="Arial" pitchFamily="34" charset="0"/>
              <a:buChar char="•"/>
            </a:pPr>
            <a:endParaRPr lang="en-US" dirty="0"/>
          </a:p>
          <a:p>
            <a:pPr marL="179525" indent="-179525">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a:buFont typeface="Arial" pitchFamily="34" charset="0"/>
              <a:buChar char="•"/>
            </a:pPr>
            <a:endParaRPr lang="en-US" dirty="0"/>
          </a:p>
          <a:p>
            <a:pPr marL="179525" indent="-179525">
              <a:buFont typeface="Arial" pitchFamily="34" charset="0"/>
              <a:buChar char="•"/>
            </a:pPr>
            <a:r>
              <a:rPr lang="en-US" dirty="0"/>
              <a:t>SSD interfaces that external people use. For use to make changes we have to make sure we do not break the drives. </a:t>
            </a:r>
          </a:p>
          <a:p>
            <a:pPr marL="179525" indent="-179525">
              <a:buFont typeface="Arial" pitchFamily="34" charset="0"/>
              <a:buChar char="•"/>
            </a:pPr>
            <a:endParaRPr lang="en-US" dirty="0"/>
          </a:p>
          <a:p>
            <a:pPr marL="179525" indent="-179525">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48811"/>
            <a:ext cx="5852160" cy="492623"/>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3535752"/>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06810"/>
            <a:ext cx="5852160" cy="546136"/>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786318"/>
            <a:ext cx="5852160" cy="1068073"/>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799443"/>
            <a:ext cx="6055112"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725120"/>
            <a:ext cx="5982208" cy="333174"/>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5"/>
            <a:ext cx="5982208" cy="3851697"/>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4867402"/>
            <a:ext cx="6116667"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0575" y="482600"/>
            <a:ext cx="5845175" cy="4383088"/>
          </a:xfrm>
        </p:spPr>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631477" y="4795063"/>
            <a:ext cx="6204221" cy="4319587"/>
          </a:xfrm>
          <a:prstGeom prst="rect">
            <a:avLst/>
          </a:prstGeom>
          <a:solidFill>
            <a:schemeClr val="bg1"/>
          </a:solidFill>
        </p:spPr>
        <p:txBody>
          <a:bodyPr lIns="95747" tIns="47873" rIns="95747" bIns="47873"/>
          <a:lstStyle/>
          <a:p>
            <a:r>
              <a:rPr lang="en-US" dirty="0"/>
              <a:t>As we make engineering decisions, we need to constantly consider impacts regarding: </a:t>
            </a:r>
          </a:p>
          <a:p>
            <a:endParaRPr lang="en-US" dirty="0"/>
          </a:p>
          <a:p>
            <a:pPr marL="658259" lvl="1" indent="-179525">
              <a:buFont typeface="Arial" pitchFamily="34" charset="0"/>
              <a:buChar char="•"/>
            </a:pPr>
            <a:r>
              <a:rPr lang="en-US" dirty="0"/>
              <a:t>Team Skills</a:t>
            </a:r>
          </a:p>
          <a:p>
            <a:pPr marL="658259" lvl="1" indent="-179525">
              <a:buFont typeface="Arial" pitchFamily="34" charset="0"/>
              <a:buChar char="•"/>
            </a:pPr>
            <a:r>
              <a:rPr lang="en-US" dirty="0"/>
              <a:t>Process &amp; Measurements</a:t>
            </a:r>
          </a:p>
          <a:p>
            <a:pPr marL="658259" lvl="1" indent="-179525">
              <a:buFont typeface="Arial" pitchFamily="34" charset="0"/>
              <a:buChar char="•"/>
            </a:pPr>
            <a:r>
              <a:rPr lang="en-US" dirty="0"/>
              <a:t>Architecture &amp; Engineering</a:t>
            </a:r>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836517"/>
            <a:ext cx="6000786" cy="538375"/>
          </a:xfrm>
          <a:prstGeom prst="rect">
            <a:avLst/>
          </a:prstGeom>
          <a:solidFill>
            <a:schemeClr val="bg1"/>
          </a:solidFill>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28764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793805"/>
            <a:ext cx="5852160" cy="523439"/>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11200" y="4832816"/>
            <a:ext cx="6079893" cy="542072"/>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3573624"/>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36355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1015" y="4882551"/>
            <a:ext cx="6188926"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43960"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0" y="4882551"/>
            <a:ext cx="6055112"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82551"/>
            <a:ext cx="6077414" cy="369210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4830793"/>
            <a:ext cx="6032809"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4891703"/>
            <a:ext cx="6130834" cy="3728190"/>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8" y="4721085"/>
            <a:ext cx="6043961" cy="392111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3746"/>
            <a:ext cx="6066263" cy="370923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9074" y="4810288"/>
            <a:ext cx="6043960" cy="3753849"/>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5259" y="4799137"/>
            <a:ext cx="6069376" cy="3820756"/>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866044"/>
            <a:ext cx="5946713" cy="379845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798666"/>
            <a:ext cx="6066262"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5852160" cy="3981635"/>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4871042"/>
            <a:ext cx="5852160" cy="448089"/>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0"/>
            <a:ext cx="6018039" cy="3633893"/>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7" y="4836279"/>
            <a:ext cx="5852160" cy="494004"/>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36942"/>
            <a:ext cx="5852160" cy="515643"/>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59072"/>
            <a:ext cx="5852160" cy="471211"/>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cxnSp>
        <p:nvCxnSpPr>
          <p:cNvPr id="6" name="Straight Connector 5"/>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6553200" y="6356350"/>
            <a:ext cx="2133600" cy="365125"/>
          </a:xfrm>
          <a:prstGeom prst="rect">
            <a:avLst/>
          </a:prstGeom>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a:off x="0" y="6248400"/>
            <a:ext cx="9144000" cy="0"/>
          </a:xfrm>
          <a:prstGeom prst="line">
            <a:avLst/>
          </a:prstGeom>
          <a:ln w="38100">
            <a:solidFill>
              <a:srgbClr val="FF6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8" r:id="rId14"/>
    <p:sldLayoutId id="2147483709" r:id="rId15"/>
    <p:sldLayoutId id="2147483710" r:id="rId16"/>
    <p:sldLayoutId id="2147483711"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1-install_kube_master.md"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5.xml"/><Relationship Id="rId1" Type="http://schemas.openxmlformats.org/officeDocument/2006/relationships/slideLayout" Target="../slideLayouts/slideLayout14.xml"/><Relationship Id="rId4"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examples/blob/master/staging/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blob/master/exercise/exercise2.2-k8s_simple_example.md"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4.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8.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3-k8s_simple_example.md"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2.4-microservices_java_project.md"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kubernetes_docker"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2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istio.io/"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72.xml"/><Relationship Id="rId1" Type="http://schemas.openxmlformats.org/officeDocument/2006/relationships/slideLayout" Target="../slideLayouts/slideLayout12.xml"/><Relationship Id="rId5" Type="http://schemas.openxmlformats.org/officeDocument/2006/relationships/image" Target="../media/image176.jpeg"/><Relationship Id="rId4" Type="http://schemas.openxmlformats.org/officeDocument/2006/relationships/image" Target="../media/image17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exercise1.1-monolithic_java_project.m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techtown-training/microservices-bootcamp/tree/master/exercise/src_code/microservices_monolithic_dock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echtown-training/microservices-bootcamp/blob/master/exercise/src_code/microservices_monolithic_docker/README.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38200"/>
            <a:ext cx="6858000" cy="2387600"/>
          </a:xfrm>
        </p:spPr>
        <p:txBody>
          <a:bodyPr>
            <a:normAutofit fontScale="90000"/>
          </a:bodyPr>
          <a:lstStyle/>
          <a:p>
            <a:r>
              <a:rPr lang="en-US" dirty="0"/>
              <a:t>Microservices</a:t>
            </a:r>
            <a:br>
              <a:rPr lang="en-US" dirty="0"/>
            </a:br>
            <a:r>
              <a:rPr lang="en-US" dirty="0"/>
              <a:t>Engineering Boot Camp</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2895600"/>
            <a:ext cx="5715000" cy="3657600"/>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DevOps Foundation</a:t>
            </a:r>
            <a:br>
              <a:rPr lang="en-US"/>
            </a:br>
            <a:r>
              <a:rPr lang="en-US"/>
              <a:t>- Toyota Production System</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152400" y="3314997"/>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2932941" cy="3323987"/>
          </a:xfrm>
          <a:prstGeom prst="rect">
            <a:avLst/>
          </a:prstGeom>
          <a:noFill/>
        </p:spPr>
        <p:txBody>
          <a:bodyPr wrap="square" rtlCol="0">
            <a:spAutoFit/>
          </a:bodyPr>
          <a:lstStyle/>
          <a:p>
            <a:pPr>
              <a:buClr>
                <a:schemeClr val="accent3"/>
              </a:buClr>
            </a:pPr>
            <a:r>
              <a:rPr lang="en-US" sz="1400" b="1" dirty="0">
                <a:latin typeface="+mn-lt"/>
              </a:rPr>
              <a:t>Distributed Tracing</a:t>
            </a:r>
          </a:p>
          <a:p>
            <a:pPr marL="285750" indent="-285750">
              <a:buClr>
                <a:schemeClr val="accent3"/>
              </a:buClr>
              <a:buFont typeface="Arial" charset="0"/>
              <a:buChar char="•"/>
            </a:pPr>
            <a:r>
              <a:rPr lang="en-US" sz="1400" dirty="0">
                <a:latin typeface="+mn-lt"/>
              </a:rPr>
              <a:t>It becomes quite important to understand what broke and why</a:t>
            </a:r>
          </a:p>
          <a:p>
            <a:pPr marL="285750" indent="-285750">
              <a:buClr>
                <a:schemeClr val="accent3"/>
              </a:buClr>
              <a:buFont typeface="Arial" charset="0"/>
              <a:buChar char="•"/>
            </a:pPr>
            <a:endParaRPr lang="en-US" sz="1400" dirty="0">
              <a:latin typeface="+mn-lt"/>
            </a:endParaRPr>
          </a:p>
          <a:p>
            <a:pPr>
              <a:buClr>
                <a:schemeClr val="accent3"/>
              </a:buClr>
            </a:pPr>
            <a:r>
              <a:rPr lang="en-US" sz="1400" dirty="0">
                <a:latin typeface="+mn-lt"/>
              </a:rPr>
              <a:t>Common Distributed Tracing functionality</a:t>
            </a:r>
          </a:p>
          <a:p>
            <a:pPr marL="285750" indent="-285750">
              <a:buClr>
                <a:schemeClr val="accent3"/>
              </a:buClr>
              <a:buFont typeface="Arial" charset="0"/>
              <a:buChar char="•"/>
            </a:pPr>
            <a:r>
              <a:rPr lang="en-US" sz="1400" dirty="0">
                <a:latin typeface="+mn-lt"/>
              </a:rPr>
              <a:t>Assign each external request a unique ID</a:t>
            </a:r>
          </a:p>
          <a:p>
            <a:pPr marL="285750" indent="-285750">
              <a:buClr>
                <a:schemeClr val="accent3"/>
              </a:buClr>
              <a:buFont typeface="Arial" charset="0"/>
              <a:buChar char="•"/>
            </a:pPr>
            <a:r>
              <a:rPr lang="en-US" sz="1400" dirty="0">
                <a:latin typeface="+mn-lt"/>
              </a:rPr>
              <a:t>Pass ID to all services involved with handling the request</a:t>
            </a:r>
          </a:p>
          <a:p>
            <a:pPr marL="285750" indent="-285750">
              <a:buClr>
                <a:schemeClr val="accent3"/>
              </a:buClr>
              <a:buFont typeface="Arial" charset="0"/>
              <a:buChar char="•"/>
            </a:pPr>
            <a:r>
              <a:rPr lang="en-US" sz="1400" dirty="0">
                <a:latin typeface="+mn-lt"/>
              </a:rPr>
              <a:t>Include id in all log messages</a:t>
            </a:r>
          </a:p>
          <a:p>
            <a:pPr marL="285750" indent="-285750">
              <a:buClr>
                <a:schemeClr val="accent3"/>
              </a:buClr>
              <a:buFont typeface="Arial" charset="0"/>
              <a:buChar char="•"/>
            </a:pPr>
            <a:r>
              <a:rPr lang="en-US" sz="1400" dirty="0">
                <a:latin typeface="+mn-lt"/>
              </a:rPr>
              <a:t>Record information (start/end time) about requests and operations performed</a:t>
            </a:r>
          </a:p>
          <a:p>
            <a:pPr marL="285750" indent="-285750">
              <a:buClr>
                <a:schemeClr val="accent3"/>
              </a:buClr>
              <a:buFont typeface="Arial" charset="0"/>
              <a:buChar char="•"/>
            </a:pPr>
            <a:endParaRPr lang="en-US" sz="1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536918"/>
            <a:ext cx="2984120" cy="1815882"/>
          </a:xfrm>
          <a:prstGeom prst="rect">
            <a:avLst/>
          </a:prstGeom>
          <a:noFill/>
        </p:spPr>
        <p:txBody>
          <a:bodyPr wrap="square" rtlCol="0">
            <a:spAutoFit/>
          </a:bodyPr>
          <a:lstStyle/>
          <a:p>
            <a:pPr>
              <a:buClr>
                <a:schemeClr val="accent3"/>
              </a:buClr>
            </a:pPr>
            <a:r>
              <a:rPr lang="en-US" sz="1400" b="1" dirty="0">
                <a:latin typeface="+mn-lt"/>
              </a:rPr>
              <a:t>Exception Tracking</a:t>
            </a:r>
          </a:p>
          <a:p>
            <a:pPr marL="285750" indent="-285750">
              <a:buClr>
                <a:schemeClr val="accent3"/>
              </a:buClr>
              <a:buFont typeface="Arial" charset="0"/>
              <a:buChar char="•"/>
            </a:pPr>
            <a:r>
              <a:rPr lang="en-US" sz="1400" dirty="0">
                <a:latin typeface="+mn-lt"/>
              </a:rPr>
              <a:t>It is crucial to save errors and the corresponding stack trace</a:t>
            </a:r>
          </a:p>
          <a:p>
            <a:pPr marL="285750" indent="-285750">
              <a:buClr>
                <a:schemeClr val="accent3"/>
              </a:buClr>
              <a:buFont typeface="Arial" charset="0"/>
              <a:buChar char="•"/>
            </a:pPr>
            <a:r>
              <a:rPr lang="en-US" sz="1400" dirty="0">
                <a:latin typeface="+mn-lt"/>
              </a:rPr>
              <a:t>Ideally, exceptions are de-duplicated and recorded for further aggregation and investigation</a:t>
            </a:r>
          </a:p>
          <a:p>
            <a:pPr marL="285750" indent="-285750">
              <a:buClr>
                <a:schemeClr val="accent3"/>
              </a:buClr>
              <a:buFont typeface="Arial" charset="0"/>
              <a:buChar char="•"/>
            </a:pPr>
            <a:endParaRPr lang="en-US" sz="1400" dirty="0">
              <a:latin typeface="+mn-lt"/>
            </a:endParaRPr>
          </a:p>
        </p:txBody>
      </p:sp>
      <p:sp>
        <p:nvSpPr>
          <p:cNvPr id="8" name="TextBox 7"/>
          <p:cNvSpPr txBox="1"/>
          <p:nvPr/>
        </p:nvSpPr>
        <p:spPr>
          <a:xfrm>
            <a:off x="6184901" y="1524001"/>
            <a:ext cx="2984120" cy="1600438"/>
          </a:xfrm>
          <a:prstGeom prst="rect">
            <a:avLst/>
          </a:prstGeom>
          <a:noFill/>
        </p:spPr>
        <p:txBody>
          <a:bodyPr wrap="square" rtlCol="0">
            <a:spAutoFit/>
          </a:bodyPr>
          <a:lstStyle/>
          <a:p>
            <a:pPr>
              <a:buClr>
                <a:schemeClr val="accent3"/>
              </a:buClr>
            </a:pPr>
            <a:r>
              <a:rPr lang="en-US" sz="1400" b="1" dirty="0">
                <a:latin typeface="+mn-lt"/>
              </a:rPr>
              <a:t>Log deployments and changes</a:t>
            </a:r>
          </a:p>
          <a:p>
            <a:pPr marL="285750" indent="-285750">
              <a:buClr>
                <a:schemeClr val="accent3"/>
              </a:buClr>
              <a:buFont typeface="Arial" charset="0"/>
              <a:buChar char="•"/>
            </a:pPr>
            <a:r>
              <a:rPr lang="en-US" sz="1400" dirty="0">
                <a:latin typeface="+mn-lt"/>
              </a:rPr>
              <a:t>Track changes as they are opportunities for failure</a:t>
            </a:r>
          </a:p>
          <a:p>
            <a:pPr marL="285750" indent="-285750">
              <a:buClr>
                <a:schemeClr val="accent3"/>
              </a:buClr>
              <a:buFont typeface="Arial" charset="0"/>
              <a:buChar char="•"/>
            </a:pPr>
            <a:r>
              <a:rPr lang="en-US" sz="1400" dirty="0">
                <a:latin typeface="+mn-lt"/>
              </a:rPr>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latin typeface="+mn-lt"/>
              </a:rPr>
              <a:t>*Etsy graphing error rates against new code deployments</a:t>
            </a:r>
          </a:p>
          <a:p>
            <a:pPr marL="285750" indent="-285750">
              <a:buFont typeface="Arial" charset="0"/>
              <a:buChar char="•"/>
            </a:pPr>
            <a:endParaRPr lang="en-US" sz="1400" dirty="0">
              <a:latin typeface="+mn-lt"/>
            </a:endParaRPr>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140080" y="1526500"/>
            <a:ext cx="2984120" cy="2893100"/>
          </a:xfrm>
          <a:prstGeom prst="rect">
            <a:avLst/>
          </a:prstGeom>
          <a:noFill/>
        </p:spPr>
        <p:txBody>
          <a:bodyPr wrap="square" rtlCol="0">
            <a:spAutoFit/>
          </a:bodyPr>
          <a:lstStyle/>
          <a:p>
            <a:pPr>
              <a:buClr>
                <a:schemeClr val="accent3"/>
              </a:buClr>
            </a:pPr>
            <a:r>
              <a:rPr lang="en-US" sz="1400" b="1" dirty="0">
                <a:latin typeface="+mn-lt"/>
              </a:rPr>
              <a:t>Log Aggregation</a:t>
            </a:r>
          </a:p>
          <a:p>
            <a:pPr marL="285750" indent="-285750">
              <a:buClr>
                <a:schemeClr val="accent3"/>
              </a:buClr>
              <a:buFont typeface="Arial" charset="0"/>
              <a:buChar char="•"/>
            </a:pPr>
            <a:r>
              <a:rPr lang="en-US" sz="1400" dirty="0">
                <a:latin typeface="+mn-lt"/>
              </a:rPr>
              <a:t>Requests span multiple instances over multiple machines. It is important to gather information in a standardized format</a:t>
            </a:r>
          </a:p>
          <a:p>
            <a:pPr marL="285750" indent="-285750">
              <a:buClr>
                <a:schemeClr val="accent3"/>
              </a:buClr>
              <a:buFont typeface="Arial" charset="0"/>
              <a:buChar char="•"/>
            </a:pPr>
            <a:r>
              <a:rPr lang="en-US" sz="1400" dirty="0">
                <a:latin typeface="+mn-lt"/>
              </a:rPr>
              <a:t>Log files contain errors, warnings, and debug information</a:t>
            </a:r>
          </a:p>
          <a:p>
            <a:pPr marL="285750" indent="-285750">
              <a:buClr>
                <a:schemeClr val="accent3"/>
              </a:buClr>
              <a:buFont typeface="Arial" charset="0"/>
              <a:buChar char="•"/>
            </a:pPr>
            <a:r>
              <a:rPr lang="en-US" sz="1400" dirty="0">
                <a:latin typeface="+mn-lt"/>
              </a:rPr>
              <a:t>It is important to aggregate, search and analyze such logs</a:t>
            </a:r>
          </a:p>
          <a:p>
            <a:pPr marL="285750" indent="-285750">
              <a:buClr>
                <a:schemeClr val="accent3"/>
              </a:buClr>
              <a:buFont typeface="Arial" charset="0"/>
              <a:buChar char="•"/>
            </a:pPr>
            <a:r>
              <a:rPr lang="en-US" sz="1400" dirty="0">
                <a:latin typeface="+mn-lt"/>
              </a:rPr>
              <a:t>Popular solutions for this include the ELK stack (Elastic Search, </a:t>
            </a:r>
            <a:r>
              <a:rPr lang="en-US" sz="1400" dirty="0" err="1">
                <a:latin typeface="+mn-lt"/>
              </a:rPr>
              <a:t>Logstash</a:t>
            </a:r>
            <a:r>
              <a:rPr lang="en-US" sz="1400" dirty="0">
                <a:latin typeface="+mn-lt"/>
              </a:rPr>
              <a:t> and </a:t>
            </a:r>
            <a:r>
              <a:rPr lang="en-US" sz="1400" dirty="0" err="1">
                <a:latin typeface="+mn-lt"/>
              </a:rPr>
              <a:t>Kibana</a:t>
            </a:r>
            <a:r>
              <a:rPr lang="en-US" sz="1400" dirty="0">
                <a:latin typeface="+mn-lt"/>
              </a:rPr>
              <a:t>) and AWS Cloud Watch</a:t>
            </a:r>
          </a:p>
        </p:txBody>
      </p:sp>
      <p:sp>
        <p:nvSpPr>
          <p:cNvPr id="8" name="TextBox 7"/>
          <p:cNvSpPr txBox="1"/>
          <p:nvPr/>
        </p:nvSpPr>
        <p:spPr>
          <a:xfrm>
            <a:off x="6184901" y="1524001"/>
            <a:ext cx="2984120" cy="2031325"/>
          </a:xfrm>
          <a:prstGeom prst="rect">
            <a:avLst/>
          </a:prstGeom>
          <a:noFill/>
        </p:spPr>
        <p:txBody>
          <a:bodyPr wrap="square" rtlCol="0">
            <a:spAutoFit/>
          </a:bodyPr>
          <a:lstStyle/>
          <a:p>
            <a:pPr>
              <a:buClr>
                <a:schemeClr val="accent3"/>
              </a:buClr>
            </a:pPr>
            <a:r>
              <a:rPr lang="en-US" sz="1400" b="1" dirty="0">
                <a:latin typeface="+mn-lt"/>
              </a:rPr>
              <a:t>Audit Logging</a:t>
            </a:r>
          </a:p>
          <a:p>
            <a:pPr marL="285750" indent="-285750">
              <a:buClr>
                <a:schemeClr val="accent3"/>
              </a:buClr>
              <a:buFont typeface="Arial" charset="0"/>
              <a:buChar char="•"/>
            </a:pPr>
            <a:r>
              <a:rPr lang="en-US" sz="1400" dirty="0">
                <a:latin typeface="+mn-lt"/>
              </a:rPr>
              <a:t>It is vital to know actions a user has performed.</a:t>
            </a:r>
          </a:p>
          <a:p>
            <a:pPr marL="285750" indent="-285750">
              <a:buClr>
                <a:schemeClr val="accent3"/>
              </a:buClr>
              <a:buFont typeface="Arial" charset="0"/>
              <a:buChar char="•"/>
            </a:pPr>
            <a:r>
              <a:rPr lang="en-US" sz="1400" dirty="0">
                <a:latin typeface="+mn-lt"/>
              </a:rPr>
              <a:t>For security and compliance, this is often a must have</a:t>
            </a:r>
          </a:p>
          <a:p>
            <a:pPr marL="285750" indent="-285750">
              <a:buClr>
                <a:schemeClr val="accent3"/>
              </a:buClr>
              <a:buFont typeface="Arial" charset="0"/>
              <a:buChar char="•"/>
            </a:pPr>
            <a:r>
              <a:rPr lang="en-US" sz="1400" dirty="0">
                <a:latin typeface="+mn-lt"/>
              </a:rPr>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dirty="0"/>
              <a:t>Log output as a set of JSON key/value pairs instead of pure text</a:t>
            </a:r>
          </a:p>
          <a:p>
            <a:r>
              <a:rPr lang="en-US" sz="2400" dirty="0"/>
              <a:t>Easier for computer to test and aggregate</a:t>
            </a:r>
          </a:p>
          <a:p>
            <a:r>
              <a:rPr lang="en-US" sz="2400" dirty="0"/>
              <a:t>Easier to make rules and query</a:t>
            </a:r>
          </a:p>
          <a:p>
            <a:r>
              <a:rPr lang="en-US" sz="2400" dirty="0"/>
              <a:t>Comprehensive</a:t>
            </a:r>
            <a:endParaRPr lang="en-US" sz="2000" dirty="0"/>
          </a:p>
          <a:p>
            <a:pPr lvl="1"/>
            <a:endParaRPr lang="en-US" sz="2000" dirty="0"/>
          </a:p>
          <a:p>
            <a:endParaRPr lang="en-US" sz="240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dirty="0"/>
              <a:t>Do this:</a:t>
            </a:r>
          </a:p>
          <a:p>
            <a:pPr lvl="1">
              <a:spcAft>
                <a:spcPts val="0"/>
              </a:spcAft>
              <a:buFont typeface="Wingdings" panose="05000000000000000000" pitchFamily="2" charset="2"/>
              <a:buChar char="Ø"/>
            </a:pPr>
            <a:r>
              <a:rPr lang="en-US" sz="2000" dirty="0"/>
              <a:t>“Timestamp: 2017-09-01 1:25”, ”caller”:”main.go:5”, “transport”:”HTTP”,”addr”:”8080”</a:t>
            </a:r>
          </a:p>
          <a:p>
            <a:pPr>
              <a:spcAft>
                <a:spcPts val="0"/>
              </a:spcAft>
            </a:pPr>
            <a:r>
              <a:rPr lang="en-US" sz="2400" dirty="0"/>
              <a:t>Not this</a:t>
            </a:r>
          </a:p>
          <a:p>
            <a:pPr lvl="1">
              <a:spcAft>
                <a:spcPts val="0"/>
              </a:spcAft>
              <a:buFont typeface="Wingdings" panose="05000000000000000000" pitchFamily="2" charset="2"/>
              <a:buChar char="Ø"/>
            </a:pPr>
            <a:r>
              <a:rPr lang="en-US" sz="2000" dirty="0"/>
              <a:t>“2017-09-01 1:25 </a:t>
            </a:r>
            <a:r>
              <a:rPr lang="en-US" sz="2000" dirty="0" err="1"/>
              <a:t>main.go</a:t>
            </a:r>
            <a:r>
              <a:rPr lang="en-US" sz="2000" dirty="0"/>
              <a:t> 5 HTTP 8080”</a:t>
            </a:r>
          </a:p>
          <a:p>
            <a:pPr lvl="1">
              <a:spcAft>
                <a:spcPts val="0"/>
              </a:spcAft>
            </a:pPr>
            <a:endParaRPr lang="en-US" sz="2000" dirty="0"/>
          </a:p>
          <a:p>
            <a:pPr>
              <a:spcAft>
                <a:spcPts val="0"/>
              </a:spcAft>
            </a:pPr>
            <a:endParaRPr lang="en-US" sz="240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pPr>
              <a:buClr>
                <a:schemeClr val="accent3"/>
              </a:buClr>
            </a:pPr>
            <a:r>
              <a:rPr lang="en-US" sz="2000" b="1" dirty="0">
                <a:latin typeface="+mn-lt"/>
              </a:rPr>
              <a:t>Service Integration Contract Tests</a:t>
            </a:r>
            <a:endParaRPr lang="en-US" sz="2000" dirty="0">
              <a:latin typeface="+mn-lt"/>
            </a:endParaRP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End-to-end testing is slow and expensive</a:t>
            </a:r>
          </a:p>
          <a:p>
            <a:pPr marL="285750" indent="-285750">
              <a:buClr>
                <a:schemeClr val="accent3"/>
              </a:buClr>
              <a:buFont typeface="Arial" charset="0"/>
              <a:buChar char="•"/>
            </a:pPr>
            <a:r>
              <a:rPr lang="en-US" sz="2000" dirty="0">
                <a:latin typeface="+mn-lt"/>
              </a:rPr>
              <a:t>Test the APIs (functionality) provided by services</a:t>
            </a:r>
          </a:p>
          <a:p>
            <a:pPr>
              <a:buClr>
                <a:schemeClr val="accent3"/>
              </a:buClr>
            </a:pPr>
            <a:r>
              <a:rPr lang="en-US" sz="2000" dirty="0">
                <a:latin typeface="+mn-lt"/>
              </a:rPr>
              <a:t> </a:t>
            </a:r>
          </a:p>
          <a:p>
            <a:pPr marL="285750" indent="-285750">
              <a:buClr>
                <a:schemeClr val="accent3"/>
              </a:buClr>
              <a:buFont typeface="Arial" charset="0"/>
              <a:buChar char="•"/>
            </a:pPr>
            <a:r>
              <a:rPr lang="en-US" sz="2000" b="1" dirty="0">
                <a:latin typeface="+mn-lt"/>
              </a:rPr>
              <a:t>Black box testing</a:t>
            </a:r>
          </a:p>
        </p:txBody>
      </p:sp>
      <p:sp>
        <p:nvSpPr>
          <p:cNvPr id="7" name="TextBox 6"/>
          <p:cNvSpPr txBox="1"/>
          <p:nvPr/>
        </p:nvSpPr>
        <p:spPr>
          <a:xfrm>
            <a:off x="5791200" y="1541702"/>
            <a:ext cx="2984120" cy="3477875"/>
          </a:xfrm>
          <a:prstGeom prst="rect">
            <a:avLst/>
          </a:prstGeom>
          <a:noFill/>
        </p:spPr>
        <p:txBody>
          <a:bodyPr wrap="square" rtlCol="0">
            <a:spAutoFit/>
          </a:bodyPr>
          <a:lstStyle/>
          <a:p>
            <a:pPr>
              <a:buClr>
                <a:schemeClr val="accent3"/>
              </a:buClr>
            </a:pPr>
            <a:r>
              <a:rPr lang="en-US" sz="2000" b="1" dirty="0">
                <a:latin typeface="+mn-lt"/>
              </a:rPr>
              <a:t>Service Component Tests</a:t>
            </a:r>
          </a:p>
          <a:p>
            <a:pPr marL="285750" indent="-285750">
              <a:buClr>
                <a:schemeClr val="accent3"/>
              </a:buClr>
              <a:buFont typeface="Arial" charset="0"/>
              <a:buChar char="•"/>
            </a:pPr>
            <a:endParaRPr lang="en-US" sz="2000" dirty="0">
              <a:latin typeface="+mn-lt"/>
            </a:endParaRPr>
          </a:p>
          <a:p>
            <a:pPr marL="285750" indent="-285750">
              <a:buClr>
                <a:schemeClr val="accent3"/>
              </a:buClr>
              <a:buFont typeface="Arial" charset="0"/>
              <a:buChar char="•"/>
            </a:pPr>
            <a:r>
              <a:rPr lang="en-US" sz="2000" dirty="0">
                <a:latin typeface="+mn-lt"/>
              </a:rPr>
              <a:t>Test the components of the service</a:t>
            </a:r>
          </a:p>
          <a:p>
            <a:pPr marL="285750" indent="-285750">
              <a:buClr>
                <a:schemeClr val="accent3"/>
              </a:buClr>
              <a:buFont typeface="Arial" charset="0"/>
              <a:buChar char="•"/>
            </a:pPr>
            <a:r>
              <a:rPr lang="en-US" sz="2000" dirty="0">
                <a:latin typeface="+mn-lt"/>
              </a:rPr>
              <a:t>A test suite that tests a service in isolation using test doubles for any services that it invokes.</a:t>
            </a:r>
          </a:p>
          <a:p>
            <a:pPr>
              <a:buClr>
                <a:schemeClr val="accent3"/>
              </a:buClr>
            </a:pPr>
            <a:endParaRPr lang="en-US" sz="2000" b="1" dirty="0">
              <a:latin typeface="+mn-lt"/>
            </a:endParaRPr>
          </a:p>
          <a:p>
            <a:pPr marL="285750" indent="-285750">
              <a:buClr>
                <a:schemeClr val="accent3"/>
              </a:buClr>
              <a:buFont typeface="Arial" charset="0"/>
              <a:buChar char="•"/>
            </a:pPr>
            <a:r>
              <a:rPr lang="en-US" sz="2000" b="1" dirty="0">
                <a:latin typeface="+mn-lt"/>
              </a:rPr>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SzPct val="100000"/>
              <a:buFont typeface="Arial" panose="020B0604020202020204" pitchFamily="34" charset="0"/>
              <a:buChar char="•"/>
            </a:pPr>
            <a:r>
              <a:rPr lang="en-US" sz="1600" b="0" dirty="0"/>
              <a:t>Code Complexity – recommend about 20 lines per method </a:t>
            </a:r>
          </a:p>
          <a:p>
            <a:pPr marL="342900" lvl="1" indent="-342900">
              <a:buSzPct val="100000"/>
              <a:buFont typeface="Arial" panose="020B0604020202020204" pitchFamily="34" charset="0"/>
              <a:buChar char="•"/>
            </a:pPr>
            <a:r>
              <a:rPr lang="en-US" sz="1600" b="0" dirty="0"/>
              <a:t>Cyclomatic Complexity (# of linearly independent paths) – recommend keep it low</a:t>
            </a:r>
          </a:p>
          <a:p>
            <a:pPr marL="342900" lvl="1" indent="-342900">
              <a:buSzPct val="100000"/>
              <a:buFont typeface="Arial" panose="020B0604020202020204" pitchFamily="34" charset="0"/>
              <a:buChar char="•"/>
            </a:pPr>
            <a:r>
              <a:rPr lang="en-US" sz="1600" b="0" dirty="0"/>
              <a:t>Coupling (measure of how many classes a single class uses), keep it low</a:t>
            </a:r>
          </a:p>
          <a:p>
            <a:pPr marL="342900" lvl="1" indent="-342900">
              <a:buSzPct val="1000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noAutofit/>
          </a:bodyPr>
          <a:lstStyle/>
          <a:p>
            <a:r>
              <a:rPr lang="en-US"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latin typeface="+mn-lt"/>
              </a:rPr>
              <a:t>Code Velocity</a:t>
            </a:r>
          </a:p>
          <a:p>
            <a:pPr marL="285750" lvl="1" indent="-285750">
              <a:buFont typeface="Arial" charset="0"/>
              <a:buChar char="•"/>
            </a:pPr>
            <a:r>
              <a:rPr lang="en-US" sz="1600" dirty="0">
                <a:latin typeface="+mn-lt"/>
              </a:rPr>
              <a:t>Lead (Cycle) time &lt;= 6 weeks</a:t>
            </a:r>
          </a:p>
          <a:p>
            <a:pPr marL="285750" lvl="1" indent="-285750">
              <a:buFont typeface="Arial" charset="0"/>
              <a:buChar char="•"/>
            </a:pPr>
            <a:r>
              <a:rPr lang="en-US" sz="1600" dirty="0">
                <a:latin typeface="+mn-lt"/>
              </a:rPr>
              <a:t>Deployments per month &gt;= 2</a:t>
            </a:r>
          </a:p>
          <a:p>
            <a:pPr marL="285750" lvl="1" indent="-285750">
              <a:buFont typeface="Arial" charset="0"/>
              <a:buChar char="•"/>
            </a:pPr>
            <a:endParaRPr lang="en-US" sz="1600" dirty="0">
              <a:latin typeface="+mn-lt"/>
            </a:endParaRPr>
          </a:p>
          <a:p>
            <a:r>
              <a:rPr lang="en-US" sz="1600" dirty="0">
                <a:latin typeface="+mn-lt"/>
              </a:rPr>
              <a:t>Code Stability</a:t>
            </a:r>
          </a:p>
          <a:p>
            <a:pPr marL="285750" lvl="1" indent="-285750">
              <a:buFont typeface="Arial" charset="0"/>
              <a:buChar char="•"/>
            </a:pPr>
            <a:r>
              <a:rPr lang="en-US" sz="1600" dirty="0">
                <a:latin typeface="+mn-lt"/>
              </a:rPr>
              <a:t>Uptime &gt;= 99.9 %</a:t>
            </a:r>
          </a:p>
          <a:p>
            <a:pPr marL="285750" lvl="1" indent="-285750">
              <a:buFont typeface="Arial" charset="0"/>
              <a:buChar char="•"/>
            </a:pPr>
            <a:r>
              <a:rPr lang="en-US" sz="1600" dirty="0">
                <a:latin typeface="+mn-lt"/>
              </a:rPr>
              <a:t>Mean Time To Recovery &lt;= 4 hours</a:t>
            </a:r>
          </a:p>
          <a:p>
            <a:pPr marL="285750" lvl="1" indent="-285750">
              <a:buFont typeface="Arial" charset="0"/>
              <a:buChar char="•"/>
            </a:pPr>
            <a:endParaRPr lang="en-US" sz="1600" dirty="0">
              <a:latin typeface="+mn-lt"/>
            </a:endParaRPr>
          </a:p>
          <a:p>
            <a:pPr marL="0" lvl="1"/>
            <a:r>
              <a:rPr lang="en-US" sz="1600" dirty="0">
                <a:latin typeface="+mn-lt"/>
              </a:rPr>
              <a:t>Tests</a:t>
            </a:r>
          </a:p>
          <a:p>
            <a:pPr marL="285750" lvl="1" indent="-285750">
              <a:buFont typeface="Arial" charset="0"/>
              <a:buChar char="•"/>
            </a:pPr>
            <a:r>
              <a:rPr lang="en-US" sz="1600" dirty="0">
                <a:latin typeface="+mn-lt"/>
              </a:rPr>
              <a:t>Unit Coverage &gt;= 80%</a:t>
            </a:r>
          </a:p>
          <a:p>
            <a:pPr marL="285750" lvl="1" indent="-285750">
              <a:buFont typeface="Arial" charset="0"/>
              <a:buChar char="•"/>
            </a:pPr>
            <a:endParaRPr lang="en-US" sz="1600" dirty="0">
              <a:latin typeface="+mn-lt"/>
            </a:endParaRPr>
          </a:p>
        </p:txBody>
      </p:sp>
      <p:sp>
        <p:nvSpPr>
          <p:cNvPr id="7" name="TextBox 6"/>
          <p:cNvSpPr txBox="1"/>
          <p:nvPr/>
        </p:nvSpPr>
        <p:spPr>
          <a:xfrm>
            <a:off x="459654" y="1980623"/>
            <a:ext cx="4493346" cy="3046988"/>
          </a:xfrm>
          <a:prstGeom prst="rect">
            <a:avLst/>
          </a:prstGeom>
          <a:noFill/>
        </p:spPr>
        <p:txBody>
          <a:bodyPr wrap="square" rtlCol="0">
            <a:spAutoFit/>
          </a:bodyPr>
          <a:lstStyle/>
          <a:p>
            <a:r>
              <a:rPr lang="en-US" sz="1600" dirty="0">
                <a:latin typeface="+mn-lt"/>
              </a:rPr>
              <a:t>Static Code Metrics</a:t>
            </a:r>
          </a:p>
          <a:p>
            <a:pPr marL="342900" lvl="1" indent="-342900">
              <a:buFont typeface="Arial" panose="020B0604020202020204" pitchFamily="34" charset="0"/>
              <a:buChar char="•"/>
            </a:pPr>
            <a:r>
              <a:rPr lang="en-US" sz="1600" dirty="0">
                <a:latin typeface="+mn-lt"/>
              </a:rPr>
              <a:t>Code Complexity  =&lt;20 lines per method </a:t>
            </a:r>
          </a:p>
          <a:p>
            <a:pPr marL="342900" lvl="1" indent="-342900">
              <a:buFont typeface="Arial" panose="020B0604020202020204" pitchFamily="34" charset="0"/>
              <a:buChar char="•"/>
            </a:pPr>
            <a:r>
              <a:rPr lang="en-US" sz="1600" dirty="0">
                <a:latin typeface="+mn-lt"/>
              </a:rPr>
              <a:t>Cyclomatic Complexity  =&lt;1-5 paths</a:t>
            </a:r>
          </a:p>
          <a:p>
            <a:pPr marL="342900" lvl="1" indent="-342900">
              <a:buFont typeface="Arial" panose="020B0604020202020204" pitchFamily="34" charset="0"/>
              <a:buChar char="•"/>
            </a:pPr>
            <a:r>
              <a:rPr lang="en-US" sz="1600" dirty="0">
                <a:latin typeface="+mn-lt"/>
              </a:rPr>
              <a:t>Coupling =&lt; 9</a:t>
            </a:r>
          </a:p>
          <a:p>
            <a:pPr marL="342900" lvl="1" indent="-342900">
              <a:buFont typeface="Arial" panose="020B0604020202020204" pitchFamily="34" charset="0"/>
              <a:buChar char="•"/>
            </a:pPr>
            <a:r>
              <a:rPr lang="en-US" sz="1600" dirty="0">
                <a:latin typeface="+mn-lt"/>
              </a:rPr>
              <a:t>Inheritance =&lt; 6</a:t>
            </a:r>
          </a:p>
          <a:p>
            <a:pPr marL="342900" lvl="1" indent="-342900">
              <a:buFont typeface="Arial" panose="020B0604020202020204" pitchFamily="34" charset="0"/>
              <a:buChar char="•"/>
            </a:pPr>
            <a:endParaRPr lang="en-US" sz="1600" dirty="0">
              <a:latin typeface="+mn-lt"/>
            </a:endParaRPr>
          </a:p>
          <a:p>
            <a:r>
              <a:rPr lang="en-US" sz="1600" dirty="0">
                <a:latin typeface="+mn-lt"/>
              </a:rPr>
              <a:t>Security Vulnerabilities</a:t>
            </a:r>
          </a:p>
          <a:p>
            <a:pPr marL="285750" lvl="1" indent="-285750">
              <a:buFont typeface="Arial" charset="0"/>
              <a:buChar char="•"/>
            </a:pPr>
            <a:r>
              <a:rPr lang="en-US" sz="1600" dirty="0">
                <a:latin typeface="+mn-lt"/>
              </a:rPr>
              <a:t>Critical =&lt; 0 fix immediately</a:t>
            </a:r>
          </a:p>
          <a:p>
            <a:pPr marL="285750" lvl="1" indent="-285750">
              <a:buFont typeface="Arial" charset="0"/>
              <a:buChar char="•"/>
            </a:pPr>
            <a:r>
              <a:rPr lang="en-US" sz="1600" dirty="0">
                <a:latin typeface="+mn-lt"/>
              </a:rPr>
              <a:t>Med/Low =&lt; fix within 30 days</a:t>
            </a:r>
          </a:p>
          <a:p>
            <a:pPr marL="285750" lvl="1" indent="-285750">
              <a:buFont typeface="Arial" charset="0"/>
              <a:buChar char="•"/>
            </a:pPr>
            <a:endParaRPr lang="en-US" sz="1600" dirty="0">
              <a:latin typeface="+mn-lt"/>
            </a:endParaRPr>
          </a:p>
          <a:p>
            <a:pPr marL="0" lvl="1"/>
            <a:r>
              <a:rPr lang="en-US" sz="1600" dirty="0">
                <a:latin typeface="+mn-lt"/>
              </a:rPr>
              <a:t>Open Defects</a:t>
            </a:r>
          </a:p>
          <a:p>
            <a:pPr marL="285750" lvl="1" indent="-285750">
              <a:buFont typeface="Arial" charset="0"/>
              <a:buChar char="•"/>
            </a:pPr>
            <a:r>
              <a:rPr lang="en-US" sz="1600" dirty="0">
                <a:latin typeface="+mn-lt"/>
              </a:rPr>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dirty="0"/>
              <a:t>Published service interface (Services are discoverable)</a:t>
            </a:r>
          </a:p>
          <a:p>
            <a:pPr marL="342900" indent="-342900">
              <a:spcBef>
                <a:spcPts val="600"/>
              </a:spcBef>
              <a:buFont typeface="Arial" panose="020B0604020202020204" pitchFamily="34" charset="0"/>
              <a:buChar char="•"/>
            </a:pPr>
            <a:r>
              <a:rPr lang="en-US" sz="2200" dirty="0"/>
              <a:t>Bounded Context (Specific responsibility enforced by explicit boundaries)</a:t>
            </a:r>
          </a:p>
          <a:p>
            <a:pPr marL="342900" indent="-342900">
              <a:spcBef>
                <a:spcPts val="600"/>
              </a:spcBef>
              <a:buFont typeface="Arial" panose="020B0604020202020204" pitchFamily="34" charset="0"/>
              <a:buChar char="•"/>
            </a:pPr>
            <a:r>
              <a:rPr lang="en-US" sz="2200" dirty="0"/>
              <a:t>Externally accessible API</a:t>
            </a:r>
          </a:p>
          <a:p>
            <a:pPr marL="741363" lvl="1" indent="-342900">
              <a:spcBef>
                <a:spcPts val="600"/>
              </a:spcBef>
            </a:pPr>
            <a:r>
              <a:rPr lang="en-US" sz="200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dirty="0"/>
              <a:t>ELB</a:t>
            </a:r>
          </a:p>
          <a:p>
            <a:r>
              <a:rPr lang="en-US" sz="2800" dirty="0"/>
              <a:t>Dependencies</a:t>
            </a:r>
          </a:p>
          <a:p>
            <a:r>
              <a:rPr lang="en-US" sz="2800" dirty="0"/>
              <a:t>Eventual consistency, CAP</a:t>
            </a:r>
          </a:p>
          <a:p>
            <a:r>
              <a:rPr lang="en-US" sz="2800" dirty="0"/>
              <a:t>Circuit breakers</a:t>
            </a:r>
          </a:p>
          <a:p>
            <a:r>
              <a:rPr lang="en-US" sz="2800" dirty="0"/>
              <a:t>Workload partitioning</a:t>
            </a:r>
          </a:p>
          <a:p>
            <a:r>
              <a:rPr lang="en-US" sz="2800" dirty="0"/>
              <a:t>Auto-scaling</a:t>
            </a:r>
          </a:p>
          <a:p>
            <a:r>
              <a:rPr lang="en-US" sz="280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spcBef>
                <a:spcPts val="600"/>
              </a:spcBef>
              <a:buClr>
                <a:schemeClr val="accent3"/>
              </a:buClr>
              <a:buFont typeface="Wingdings" panose="05000000000000000000" pitchFamily="2" charset="2"/>
              <a:buChar char="§"/>
            </a:pPr>
            <a:r>
              <a:rPr lang="en-US" sz="1400" dirty="0">
                <a:solidFill>
                  <a:schemeClr val="tx1"/>
                </a:solidFill>
              </a:rPr>
              <a:t>At 2 different tasks or projects, an engineer is losing 20% of their time to overhead. At 3 overhead jumps to 40%.</a:t>
            </a:r>
          </a:p>
          <a:p>
            <a:pPr marL="285750" indent="-285750">
              <a:spcBef>
                <a:spcPts val="600"/>
              </a:spcBef>
              <a:buClr>
                <a:schemeClr val="accent3"/>
              </a:buClr>
              <a:buFont typeface="Wingdings" panose="05000000000000000000" pitchFamily="2" charset="2"/>
              <a:buChar char="§"/>
            </a:pPr>
            <a:r>
              <a:rPr lang="en-US" sz="1400" dirty="0">
                <a:solidFill>
                  <a:schemeClr val="tx1"/>
                </a:solidFill>
              </a:rPr>
              <a:t>Any value over 3 results in losing the majority of a resource’s time to overhead and context switching</a:t>
            </a:r>
          </a:p>
          <a:p>
            <a:pPr marL="285750" indent="-285750">
              <a:spcBef>
                <a:spcPts val="600"/>
              </a:spcBef>
              <a:buClr>
                <a:schemeClr val="accent3"/>
              </a:buClr>
              <a:buFont typeface="Wingdings" panose="05000000000000000000" pitchFamily="2" charset="2"/>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dirty="0"/>
              <a:t>Microservices architecture and Design patterns</a:t>
            </a:r>
          </a:p>
          <a:p>
            <a:r>
              <a:rPr lang="en-US" sz="2400" dirty="0"/>
              <a:t>An example (in Java EE), for a shopping cart application. </a:t>
            </a:r>
          </a:p>
          <a:p>
            <a:pPr lvl="1">
              <a:buFont typeface="Wingdings" panose="05000000000000000000" pitchFamily="2" charset="2"/>
              <a:buChar char="Ø"/>
            </a:pPr>
            <a:r>
              <a:rPr lang="en-US" sz="2400" dirty="0"/>
              <a:t>Monolithic </a:t>
            </a:r>
            <a:r>
              <a:rPr lang="en-US" sz="2400" dirty="0">
                <a:sym typeface="Wingdings" panose="05000000000000000000" pitchFamily="2" charset="2"/>
              </a:rPr>
              <a:t> Microservices concept and code</a:t>
            </a:r>
          </a:p>
          <a:p>
            <a:r>
              <a:rPr lang="en-US" sz="2400" dirty="0"/>
              <a:t>Service Registry: </a:t>
            </a:r>
            <a:r>
              <a:rPr lang="en-US" sz="2400" dirty="0" err="1"/>
              <a:t>FixedURI</a:t>
            </a:r>
            <a:r>
              <a:rPr lang="en-US" sz="2400" dirty="0"/>
              <a:t>, Zookeeper</a:t>
            </a:r>
          </a:p>
          <a:p>
            <a:r>
              <a:rPr lang="en-US" sz="2400" dirty="0"/>
              <a:t>Event Sourcing, CQRS</a:t>
            </a:r>
          </a:p>
          <a:p>
            <a:endParaRPr lang="en-US" sz="240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Development</a:t>
            </a:r>
          </a:p>
        </p:txBody>
      </p:sp>
      <p:sp>
        <p:nvSpPr>
          <p:cNvPr id="7" name="Text Placeholder 6"/>
          <p:cNvSpPr>
            <a:spLocks noGrp="1"/>
          </p:cNvSpPr>
          <p:nvPr>
            <p:ph type="body" idx="1"/>
          </p:nvPr>
        </p:nvSpPr>
        <p:spPr/>
        <p:txBody>
          <a:bodyPr>
            <a:normAutofit/>
          </a:bodyPr>
          <a:lstStyle/>
          <a:p>
            <a:r>
              <a:rPr lang="en-US" dirty="0"/>
              <a:t>Part 2</a:t>
            </a:r>
          </a:p>
          <a:p>
            <a:endParaRPr lang="en-US" dirty="0"/>
          </a:p>
          <a:p>
            <a:endParaRPr lang="en-US" dirty="0"/>
          </a:p>
        </p:txBody>
      </p:sp>
    </p:spTree>
    <p:extLst>
      <p:ext uri="{BB962C8B-B14F-4D97-AF65-F5344CB8AC3E}">
        <p14:creationId xmlns:p14="http://schemas.microsoft.com/office/powerpoint/2010/main" val="416442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Notes</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chemeClr val="accent3"/>
                </a:solidFill>
                <a:latin typeface="+mn-lt"/>
              </a:rPr>
              <a:t>“Today, when organizations measure and optimize their activities, time to value is becoming a dominant metric”</a:t>
            </a:r>
            <a:br>
              <a:rPr lang="en-US" sz="2400" b="1" i="1" dirty="0">
                <a:solidFill>
                  <a:schemeClr val="accent3"/>
                </a:solidFill>
                <a:latin typeface="+mn-lt"/>
              </a:rPr>
            </a:br>
            <a:endParaRPr lang="en-US" sz="2400" b="1" dirty="0">
              <a:solidFill>
                <a:schemeClr val="accent3"/>
              </a:solidFill>
              <a:latin typeface="+mn-lt"/>
            </a:endParaRPr>
          </a:p>
          <a:p>
            <a:pPr marL="0" indent="0" algn="r" defTabSz="1219170">
              <a:lnSpc>
                <a:spcPct val="100000"/>
              </a:lnSpc>
              <a:spcBef>
                <a:spcPts val="0"/>
              </a:spcBef>
              <a:spcAft>
                <a:spcPts val="0"/>
              </a:spcAft>
              <a:buNone/>
            </a:pPr>
            <a:r>
              <a:rPr lang="en-US" sz="1200" b="1" dirty="0">
                <a:latin typeface="+mn-lt"/>
              </a:rPr>
              <a:t> –Adrian Cockcroft, </a:t>
            </a:r>
            <a:r>
              <a:rPr lang="en-US" sz="1200" b="1" dirty="0" err="1">
                <a:latin typeface="+mn-lt"/>
              </a:rPr>
              <a:t>Devops</a:t>
            </a:r>
            <a:r>
              <a:rPr lang="en-US" sz="1200" b="1" dirty="0">
                <a:latin typeface="+mn-lt"/>
              </a:rPr>
              <a:t> thought leader </a:t>
            </a:r>
            <a:r>
              <a:rPr lang="en-US" sz="1200" b="1" dirty="0" err="1">
                <a:latin typeface="+mn-lt"/>
              </a:rPr>
              <a:t>reknown</a:t>
            </a:r>
            <a:r>
              <a:rPr lang="en-US" sz="1200" b="1" dirty="0">
                <a:latin typeface="+mn-lt"/>
              </a:rPr>
              <a:t> for architecture work at Netflix and VP of AWS</a:t>
            </a:r>
          </a:p>
          <a:p>
            <a:pPr marL="0" indent="0" algn="r" defTabSz="1219170">
              <a:lnSpc>
                <a:spcPct val="100000"/>
              </a:lnSpc>
              <a:spcBef>
                <a:spcPts val="0"/>
              </a:spcBef>
              <a:spcAft>
                <a:spcPts val="0"/>
              </a:spcAft>
              <a:buNone/>
            </a:pPr>
            <a:r>
              <a:rPr lang="en-US" sz="1200" b="1" dirty="0">
                <a:solidFill>
                  <a:schemeClr val="accent3"/>
                </a:solidFill>
                <a:latin typeface="+mn-lt"/>
              </a:rPr>
              <a:t> </a:t>
            </a:r>
            <a:endParaRPr lang="en-US" sz="1200" b="1" i="1" dirty="0">
              <a:solidFill>
                <a:schemeClr val="accent3"/>
              </a:solidFill>
              <a:latin typeface="+mn-lt"/>
            </a:endParaRPr>
          </a:p>
        </p:txBody>
      </p:sp>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dirty="0"/>
              <a:t>Portable</a:t>
            </a:r>
          </a:p>
          <a:p>
            <a:r>
              <a:rPr lang="en-US" sz="2400" dirty="0"/>
              <a:t>Isolated</a:t>
            </a:r>
          </a:p>
          <a:p>
            <a:r>
              <a:rPr lang="en-US" sz="2400" dirty="0"/>
              <a:t>Lighter footprint &amp; overhead (vs VMs)</a:t>
            </a:r>
          </a:p>
          <a:p>
            <a:r>
              <a:rPr lang="en-US" sz="2400" dirty="0"/>
              <a:t>Simplify </a:t>
            </a:r>
            <a:r>
              <a:rPr lang="en-US" sz="2400" dirty="0" err="1"/>
              <a:t>Devops</a:t>
            </a:r>
            <a:r>
              <a:rPr lang="en-US" sz="2400" dirty="0"/>
              <a:t> practices</a:t>
            </a:r>
          </a:p>
          <a:p>
            <a:r>
              <a:rPr lang="en-US" sz="2400" dirty="0"/>
              <a:t>Speed up Continuous Integration</a:t>
            </a:r>
          </a:p>
          <a:p>
            <a:r>
              <a:rPr lang="en-US" sz="240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308324"/>
          </a:xfrm>
          <a:prstGeom prst="rect">
            <a:avLst/>
          </a:prstGeom>
          <a:noFill/>
        </p:spPr>
        <p:txBody>
          <a:bodyPr wrap="square" rtlCol="0">
            <a:spAutoFit/>
          </a:bodyPr>
          <a:lstStyle/>
          <a:p>
            <a:pPr marL="285750" indent="-285750">
              <a:buFont typeface="Arial" charset="0"/>
              <a:buChar char="•"/>
            </a:pPr>
            <a:endParaRPr lang="en-US" b="1" dirty="0">
              <a:latin typeface="+mn-lt"/>
            </a:endParaRPr>
          </a:p>
          <a:p>
            <a:pPr marL="285750" indent="-285750">
              <a:buFont typeface="Arial" charset="0"/>
              <a:buChar char="•"/>
            </a:pPr>
            <a:r>
              <a:rPr lang="en-US" b="1" dirty="0">
                <a:latin typeface="+mn-lt"/>
              </a:rPr>
              <a:t>How to scale?</a:t>
            </a:r>
          </a:p>
          <a:p>
            <a:pPr marL="285750" indent="-285750">
              <a:buFont typeface="Arial" charset="0"/>
              <a:buChar char="•"/>
            </a:pPr>
            <a:r>
              <a:rPr lang="en-US" b="1" dirty="0">
                <a:latin typeface="+mn-lt"/>
              </a:rPr>
              <a:t>Once I scale, where are they?</a:t>
            </a:r>
          </a:p>
          <a:p>
            <a:pPr marL="285750" indent="-285750">
              <a:buFont typeface="Arial" charset="0"/>
              <a:buChar char="•"/>
            </a:pPr>
            <a:r>
              <a:rPr lang="en-US" b="1" dirty="0">
                <a:latin typeface="+mn-lt"/>
              </a:rPr>
              <a:t>How do my containers find each other?</a:t>
            </a:r>
          </a:p>
          <a:p>
            <a:pPr marL="285750" indent="-285750">
              <a:buFont typeface="Arial" charset="0"/>
              <a:buChar char="•"/>
            </a:pPr>
            <a:r>
              <a:rPr lang="en-US" b="1" dirty="0">
                <a:latin typeface="+mn-lt"/>
              </a:rPr>
              <a:t>How should I manage port conflicts?</a:t>
            </a:r>
          </a:p>
          <a:p>
            <a:pPr marL="285750" indent="-285750">
              <a:buFont typeface="Arial" charset="0"/>
              <a:buChar char="•"/>
            </a:pPr>
            <a:r>
              <a:rPr lang="en-US" b="1" dirty="0">
                <a:latin typeface="+mn-lt"/>
              </a:rPr>
              <a:t>What if a host fails?</a:t>
            </a:r>
          </a:p>
          <a:p>
            <a:pPr marL="285750" indent="-285750">
              <a:buFont typeface="Arial" charset="0"/>
              <a:buChar char="•"/>
            </a:pPr>
            <a:r>
              <a:rPr lang="en-US" b="1" dirty="0">
                <a:latin typeface="+mn-lt"/>
              </a:rPr>
              <a:t>How to update them? Health checks?</a:t>
            </a:r>
          </a:p>
          <a:p>
            <a:pPr marL="285750" indent="-285750">
              <a:buFont typeface="Arial" charset="0"/>
              <a:buChar char="•"/>
            </a:pPr>
            <a:r>
              <a:rPr lang="en-US" b="1" dirty="0">
                <a:latin typeface="+mn-lt"/>
              </a:rPr>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138112" y="41910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400" dirty="0"/>
              <a:t>Containers are becoming the standard unit of deployment</a:t>
            </a:r>
          </a:p>
          <a:p>
            <a:r>
              <a:rPr lang="en-US" sz="2400" dirty="0"/>
              <a:t>Each container image has</a:t>
            </a:r>
          </a:p>
          <a:p>
            <a:pPr lvl="1">
              <a:buFont typeface="Wingdings" panose="05000000000000000000" pitchFamily="2" charset="2"/>
              <a:buChar char="Ø"/>
            </a:pPr>
            <a:r>
              <a:rPr lang="en-US" sz="2000" dirty="0"/>
              <a:t>Code</a:t>
            </a:r>
          </a:p>
          <a:p>
            <a:pPr lvl="1">
              <a:buFont typeface="Wingdings" panose="05000000000000000000" pitchFamily="2" charset="2"/>
              <a:buChar char="Ø"/>
            </a:pPr>
            <a:r>
              <a:rPr lang="en-US" sz="2000" dirty="0"/>
              <a:t>Binaries</a:t>
            </a:r>
          </a:p>
          <a:p>
            <a:pPr lvl="1">
              <a:buFont typeface="Wingdings" panose="05000000000000000000" pitchFamily="2" charset="2"/>
              <a:buChar char="Ø"/>
            </a:pPr>
            <a:r>
              <a:rPr lang="en-US" sz="2000" dirty="0"/>
              <a:t>Configuration</a:t>
            </a:r>
          </a:p>
          <a:p>
            <a:pPr lvl="1">
              <a:buFont typeface="Wingdings" panose="05000000000000000000" pitchFamily="2" charset="2"/>
              <a:buChar char="Ø"/>
            </a:pPr>
            <a:r>
              <a:rPr lang="en-US" sz="2000" dirty="0"/>
              <a:t>Libraries</a:t>
            </a:r>
          </a:p>
          <a:p>
            <a:pPr lvl="1">
              <a:buFont typeface="Wingdings" panose="05000000000000000000" pitchFamily="2" charset="2"/>
              <a:buChar char="Ø"/>
            </a:pPr>
            <a:r>
              <a:rPr lang="en-US" sz="2000" dirty="0"/>
              <a:t>Frameworks</a:t>
            </a:r>
          </a:p>
          <a:p>
            <a:pPr lvl="1">
              <a:buFont typeface="Wingdings" panose="05000000000000000000" pitchFamily="2" charset="2"/>
              <a:buChar char="Ø"/>
            </a:pPr>
            <a:r>
              <a:rPr lang="en-US" sz="2000" dirty="0"/>
              <a:t>Runtime</a:t>
            </a:r>
          </a:p>
          <a:p>
            <a:r>
              <a:rPr lang="en-US" sz="24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buFont typeface="Wingdings" panose="05000000000000000000" pitchFamily="2" charset="2"/>
              <a:buChar char="Ø"/>
            </a:pPr>
            <a:r>
              <a:rPr lang="en-US" sz="1800" dirty="0"/>
              <a:t>Container Engine</a:t>
            </a:r>
          </a:p>
          <a:p>
            <a:pPr lvl="1">
              <a:buFont typeface="Wingdings" panose="05000000000000000000" pitchFamily="2" charset="2"/>
              <a:buChar char="Ø"/>
            </a:pPr>
            <a:r>
              <a:rPr lang="en-US" sz="1800" dirty="0"/>
              <a:t>Registry</a:t>
            </a:r>
          </a:p>
          <a:p>
            <a:pPr lvl="1">
              <a:buFont typeface="Wingdings" panose="05000000000000000000" pitchFamily="2" charset="2"/>
              <a:buChar char="Ø"/>
            </a:pPr>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buFont typeface="Wingdings" panose="05000000000000000000" pitchFamily="2" charset="2"/>
              <a:buChar char="Ø"/>
            </a:pPr>
            <a:r>
              <a:rPr lang="en-US" sz="1800" dirty="0"/>
              <a:t>Docker Swarm</a:t>
            </a:r>
          </a:p>
          <a:p>
            <a:pPr lvl="1">
              <a:buFont typeface="Wingdings" panose="05000000000000000000" pitchFamily="2" charset="2"/>
              <a:buChar char="Ø"/>
            </a:pPr>
            <a:r>
              <a:rPr lang="en-US" sz="1800" dirty="0"/>
              <a:t>Kubernetes</a:t>
            </a:r>
          </a:p>
          <a:p>
            <a:pPr lvl="1">
              <a:buFont typeface="Wingdings" panose="05000000000000000000" pitchFamily="2" charset="2"/>
              <a:buChar char="Ø"/>
            </a:pPr>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dirty="0"/>
              <a:t>The three most popular are: Kubernetes, Docker Swam &amp; </a:t>
            </a:r>
            <a:r>
              <a:rPr lang="en-US" sz="2400" dirty="0" err="1"/>
              <a:t>Mesos</a:t>
            </a:r>
            <a:endParaRPr lang="en-US" sz="2400" dirty="0"/>
          </a:p>
          <a:p>
            <a:r>
              <a:rPr lang="en-US" sz="240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dirty="0"/>
              <a:t>Top 100 project by stars</a:t>
            </a:r>
          </a:p>
          <a:p>
            <a:r>
              <a:rPr lang="en-US" sz="2800" dirty="0"/>
              <a:t>22k LinkedIn professionals</a:t>
            </a:r>
          </a:p>
          <a:p>
            <a:r>
              <a:rPr lang="en-US" sz="280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buFont typeface="Wingdings" panose="05000000000000000000" pitchFamily="2" charset="2"/>
              <a:buChar char="Ø"/>
            </a:pPr>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buFont typeface="Wingdings" panose="05000000000000000000" pitchFamily="2" charset="2"/>
              <a:buChar char="Ø"/>
            </a:pPr>
            <a:r>
              <a:rPr lang="en-US" sz="1800" dirty="0"/>
              <a:t>Simplest way to get Kubernetes cluster up and running</a:t>
            </a:r>
          </a:p>
          <a:p>
            <a:pPr lvl="1">
              <a:buFont typeface="Wingdings" panose="05000000000000000000" pitchFamily="2" charset="2"/>
              <a:buChar char="Ø"/>
            </a:pPr>
            <a:r>
              <a:rPr lang="en-US" sz="1800" dirty="0"/>
              <a:t>Supports Microsoft Windows and Mac OS X</a:t>
            </a:r>
          </a:p>
          <a:p>
            <a:r>
              <a:rPr lang="en-US" sz="2200" dirty="0"/>
              <a:t>Kubernetes Multi-Node Cluster</a:t>
            </a:r>
          </a:p>
          <a:p>
            <a:pPr lvl="1">
              <a:buFont typeface="Wingdings" panose="05000000000000000000" pitchFamily="2" charset="2"/>
              <a:buChar char="Ø"/>
            </a:pPr>
            <a:r>
              <a:rPr lang="en-US" sz="1800" dirty="0"/>
              <a:t>Emulates production environment</a:t>
            </a:r>
          </a:p>
          <a:p>
            <a:pPr lvl="1">
              <a:buFont typeface="Wingdings" panose="05000000000000000000" pitchFamily="2" charset="2"/>
              <a:buChar char="Ø"/>
            </a:pPr>
            <a:r>
              <a:rPr lang="en-US" sz="1800" dirty="0"/>
              <a:t>Good for testing advanced scenarios</a:t>
            </a:r>
          </a:p>
          <a:p>
            <a:r>
              <a:rPr lang="en-US" sz="2200" dirty="0"/>
              <a:t>Google Container Engine (low-friction, no-touch deployment)</a:t>
            </a:r>
          </a:p>
          <a:p>
            <a:pPr lvl="1">
              <a:buFont typeface="Wingdings" panose="05000000000000000000" pitchFamily="2" charset="2"/>
              <a:buChar char="Ø"/>
            </a:pPr>
            <a:r>
              <a:rPr lang="en-US" sz="1800" dirty="0"/>
              <a:t>Hosted and managed by Google</a:t>
            </a:r>
          </a:p>
          <a:p>
            <a:pPr lvl="1">
              <a:buFont typeface="Wingdings" panose="05000000000000000000" pitchFamily="2" charset="2"/>
              <a:buChar char="Ø"/>
            </a:pPr>
            <a:r>
              <a:rPr lang="en-US" sz="1800" dirty="0"/>
              <a:t>Powered by Google Compute Engine</a:t>
            </a:r>
          </a:p>
          <a:p>
            <a:r>
              <a:rPr lang="en-US" sz="2200" dirty="0"/>
              <a:t>DC/OS with Mesos and Marathon</a:t>
            </a:r>
          </a:p>
          <a:p>
            <a:pPr lvl="1">
              <a:buFont typeface="Wingdings" panose="05000000000000000000" pitchFamily="2" charset="2"/>
              <a:buChar char="Ø"/>
            </a:pPr>
            <a:r>
              <a:rPr lang="en-US" sz="180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diving into Microservices, let’s go through few aspects of DevOps.</a:t>
            </a:r>
          </a:p>
        </p:txBody>
      </p:sp>
      <p:graphicFrame>
        <p:nvGraphicFramePr>
          <p:cNvPr id="6" name="Diagram 5"/>
          <p:cNvGraphicFramePr/>
          <p:nvPr>
            <p:extLst>
              <p:ext uri="{D42A27DB-BD31-4B8C-83A1-F6EECF244321}">
                <p14:modId xmlns:p14="http://schemas.microsoft.com/office/powerpoint/2010/main" val="925009005"/>
              </p:ext>
            </p:extLst>
          </p:nvPr>
        </p:nvGraphicFramePr>
        <p:xfrm>
          <a:off x="533400" y="22098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Install Oracle </a:t>
            </a:r>
            <a:r>
              <a:rPr lang="en-US" sz="2200" dirty="0" err="1"/>
              <a:t>VirtualBox</a:t>
            </a:r>
            <a:r>
              <a:rPr lang="en-US" sz="2200" dirty="0"/>
              <a:t> for Mac</a:t>
            </a:r>
          </a:p>
          <a:p>
            <a:r>
              <a:rPr lang="en-US" sz="2200" dirty="0"/>
              <a:t>Install Docker Toolbox for Mac</a:t>
            </a:r>
          </a:p>
          <a:p>
            <a:r>
              <a:rPr lang="en-US" sz="2200" dirty="0"/>
              <a:t>Install Docker version manager</a:t>
            </a:r>
          </a:p>
          <a:p>
            <a:r>
              <a:rPr lang="en-US" sz="2200" dirty="0"/>
              <a:t>Install the latest version of </a:t>
            </a:r>
            <a:r>
              <a:rPr lang="en-US" sz="2200" dirty="0" err="1"/>
              <a:t>Minikube</a:t>
            </a:r>
            <a:r>
              <a:rPr lang="en-US" sz="2200" dirty="0"/>
              <a:t> for Mac OS X</a:t>
            </a:r>
          </a:p>
          <a:p>
            <a:r>
              <a:rPr lang="en-US" sz="2200" dirty="0"/>
              <a:t>Download the latest version of </a:t>
            </a:r>
            <a:r>
              <a:rPr lang="en-US" sz="2200" dirty="0" err="1"/>
              <a:t>kubectl</a:t>
            </a:r>
            <a:endParaRPr lang="en-US" sz="2200" dirty="0"/>
          </a:p>
          <a:p>
            <a:r>
              <a:rPr lang="en-US" sz="2200" dirty="0"/>
              <a:t>Run the following commands from the directory where </a:t>
            </a:r>
            <a:r>
              <a:rPr lang="en-US" sz="2200" dirty="0" err="1"/>
              <a:t>kubectl</a:t>
            </a:r>
            <a:r>
              <a:rPr lang="en-US" sz="2200" dirty="0"/>
              <a:t> is downloaded</a:t>
            </a:r>
          </a:p>
          <a:p>
            <a:pPr lvl="1">
              <a:buFont typeface="Wingdings" panose="05000000000000000000" pitchFamily="2" charset="2"/>
              <a:buChar char="Ø"/>
            </a:pPr>
            <a:r>
              <a:rPr lang="en-US" sz="1400" dirty="0" err="1"/>
              <a:t>chmod</a:t>
            </a:r>
            <a:r>
              <a:rPr lang="en-US" sz="1400" dirty="0"/>
              <a:t> +x ./</a:t>
            </a:r>
            <a:r>
              <a:rPr lang="en-US" sz="1400" dirty="0" err="1"/>
              <a:t>kubectl</a:t>
            </a:r>
            <a:endParaRPr lang="en-US" sz="1400" dirty="0"/>
          </a:p>
          <a:p>
            <a:pPr lvl="1">
              <a:buFont typeface="Wingdings" panose="05000000000000000000" pitchFamily="2" charset="2"/>
              <a:buChar char="Ø"/>
            </a:pPr>
            <a:r>
              <a:rPr lang="en-US" sz="1400" dirty="0" err="1"/>
              <a:t>sudo</a:t>
            </a:r>
            <a:r>
              <a:rPr lang="en-US" sz="1400" dirty="0"/>
              <a:t> mv </a:t>
            </a:r>
            <a:r>
              <a:rPr lang="en-US" sz="1400" dirty="0" err="1"/>
              <a:t>kubectl</a:t>
            </a:r>
            <a:r>
              <a:rPr lang="en-US" sz="1400" dirty="0"/>
              <a:t> /</a:t>
            </a:r>
            <a:r>
              <a:rPr lang="en-US" sz="1400" dirty="0" err="1"/>
              <a:t>usr</a:t>
            </a:r>
            <a:r>
              <a:rPr lang="en-US" sz="1400" dirty="0"/>
              <a:t>/local/bin</a:t>
            </a:r>
          </a:p>
          <a:p>
            <a:r>
              <a:rPr lang="en-US" sz="2200" dirty="0"/>
              <a:t>Launch </a:t>
            </a:r>
            <a:r>
              <a:rPr lang="en-US" sz="2200" dirty="0" err="1"/>
              <a:t>minikube</a:t>
            </a:r>
            <a:endParaRPr lang="en-US" sz="2200" dirty="0"/>
          </a:p>
          <a:p>
            <a:pPr lvl="1">
              <a:buFont typeface="Wingdings" panose="05000000000000000000" pitchFamily="2" charset="2"/>
              <a:buChar char="Ø"/>
            </a:pPr>
            <a:r>
              <a:rPr lang="en-US" sz="1400" dirty="0" err="1"/>
              <a:t>minikube</a:t>
            </a:r>
            <a:r>
              <a:rPr lang="en-US" sz="1400" dirty="0"/>
              <a:t> --start –</a:t>
            </a:r>
            <a:r>
              <a:rPr lang="en-US" sz="1400" dirty="0" err="1"/>
              <a:t>vm</a:t>
            </a:r>
            <a:r>
              <a:rPr lang="en-US" sz="1400" dirty="0"/>
              <a:t>-driver=</a:t>
            </a:r>
            <a:r>
              <a:rPr lang="en-US" sz="1400" dirty="0" err="1"/>
              <a:t>virtualbox</a:t>
            </a:r>
            <a:endParaRPr lang="en-US" sz="1400" dirty="0"/>
          </a:p>
          <a:p>
            <a:r>
              <a:rPr lang="en-US" sz="2200" dirty="0"/>
              <a:t>Test </a:t>
            </a:r>
            <a:r>
              <a:rPr lang="en-US" sz="2200" dirty="0" err="1"/>
              <a:t>minikube</a:t>
            </a:r>
            <a:r>
              <a:rPr lang="en-US" sz="2200" dirty="0"/>
              <a:t> installation</a:t>
            </a:r>
          </a:p>
          <a:p>
            <a:pPr lvl="1">
              <a:buFont typeface="Wingdings" panose="05000000000000000000" pitchFamily="2" charset="2"/>
              <a:buChar char="Ø"/>
            </a:pPr>
            <a:r>
              <a:rPr lang="en-US" sz="1400" dirty="0" err="1"/>
              <a:t>minikube</a:t>
            </a:r>
            <a:r>
              <a:rPr lang="en-US" sz="1400" dirty="0"/>
              <a:t> status</a:t>
            </a:r>
          </a:p>
          <a:p>
            <a:pPr lvl="1">
              <a:buFont typeface="Wingdings" panose="05000000000000000000" pitchFamily="2" charset="2"/>
              <a:buChar char="Ø"/>
            </a:pPr>
            <a:r>
              <a:rPr lang="en-US" sz="1400" dirty="0" err="1"/>
              <a:t>Kubectl</a:t>
            </a:r>
            <a:r>
              <a:rPr lang="en-US" sz="1400" dirty="0"/>
              <a:t> get </a:t>
            </a:r>
            <a:r>
              <a:rPr lang="en-US" sz="1400" dirty="0" err="1"/>
              <a:t>cs</a:t>
            </a:r>
            <a:endParaRPr lang="en-US" sz="140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609600" y="762000"/>
            <a:ext cx="7086600" cy="1066800"/>
            <a:chOff x="734291" y="2971800"/>
            <a:chExt cx="4294909"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34291" y="2971800"/>
              <a:ext cx="789709"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lang="en-US" sz="2800"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749807" y="838200"/>
            <a:ext cx="7251193" cy="1066800"/>
            <a:chOff x="805205" y="3048000"/>
            <a:chExt cx="4223995"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05205" y="3048000"/>
              <a:ext cx="672927"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AWS Kubernetes Connect</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838200" y="762000"/>
            <a:ext cx="7772399" cy="1066800"/>
            <a:chOff x="838200" y="2971800"/>
            <a:chExt cx="4318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838200" y="2971800"/>
              <a:ext cx="685800" cy="1066800"/>
            </a:xfrm>
            <a:prstGeom prst="rect">
              <a:avLst/>
            </a:prstGeom>
            <a:noFill/>
            <a:ln>
              <a:noFill/>
            </a:ln>
          </p:spPr>
        </p:pic>
        <p:sp>
          <p:nvSpPr>
            <p:cNvPr id="6" name="Shape 399"/>
            <p:cNvSpPr txBox="1"/>
            <p:nvPr/>
          </p:nvSpPr>
          <p:spPr>
            <a:xfrm>
              <a:off x="1727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solidFill>
                  <a:srgbClr val="E36C09"/>
                </a:solidFill>
              </a:rPr>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152400" y="762000"/>
            <a:ext cx="1143000" cy="1066800"/>
          </a:xfrm>
          <a:prstGeom prst="rect">
            <a:avLst/>
          </a:prstGeom>
          <a:noFill/>
          <a:ln>
            <a:noFill/>
          </a:ln>
        </p:spPr>
      </p:pic>
      <p:sp>
        <p:nvSpPr>
          <p:cNvPr id="9" name="Shape 399"/>
          <p:cNvSpPr txBox="1"/>
          <p:nvPr/>
        </p:nvSpPr>
        <p:spPr>
          <a:xfrm>
            <a:off x="1905000" y="952500"/>
            <a:ext cx="61722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endParaRPr lang="en-US" sz="2800" b="1" dirty="0">
              <a:solidFill>
                <a:srgbClr val="7F7F7F"/>
              </a:solidFill>
              <a:latin typeface="Calibri"/>
              <a:ea typeface="Calibri"/>
              <a:cs typeface="Calibri"/>
              <a:sym typeface="Calibri"/>
            </a:endParaRPr>
          </a:p>
        </p:txBody>
      </p:sp>
      <p:cxnSp>
        <p:nvCxnSpPr>
          <p:cNvPr id="10" name="Shape 400"/>
          <p:cNvCxnSpPr/>
          <p:nvPr/>
        </p:nvCxnSpPr>
        <p:spPr>
          <a:xfrm>
            <a:off x="1813560" y="990600"/>
            <a:ext cx="5349240" cy="0"/>
          </a:xfrm>
          <a:prstGeom prst="straightConnector1">
            <a:avLst/>
          </a:prstGeom>
          <a:noFill/>
          <a:ln w="38100" cap="flat" cmpd="sng">
            <a:solidFill>
              <a:srgbClr val="BFBFBF"/>
            </a:solidFill>
            <a:prstDash val="solid"/>
            <a:round/>
            <a:headEnd type="none" w="med" len="med"/>
            <a:tailEnd type="none" w="med" len="med"/>
          </a:ln>
        </p:spPr>
      </p:cxnSp>
      <p:cxnSp>
        <p:nvCxnSpPr>
          <p:cNvPr id="11" name="Shape 401"/>
          <p:cNvCxnSpPr/>
          <p:nvPr/>
        </p:nvCxnSpPr>
        <p:spPr>
          <a:xfrm>
            <a:off x="1813560" y="1524000"/>
            <a:ext cx="5349240"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normAutofit fontScale="90000"/>
          </a:bodyPr>
          <a:lstStyle/>
          <a:p>
            <a:pPr algn="ctr"/>
            <a:r>
              <a:rPr lang="en-US" dirty="0"/>
              <a:t>Exercise 2.1 Kubernetes Master Installation</a:t>
            </a:r>
            <a:br>
              <a:rPr lang="en-US" dirty="0">
                <a:solidFill>
                  <a:srgbClr val="E36C09"/>
                </a:solidFill>
              </a:rPr>
            </a:br>
            <a:endParaRPr lang="en-US" dirty="0"/>
          </a:p>
        </p:txBody>
      </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kubectl</a:t>
            </a:r>
            <a:endParaRPr lang="en-US" sz="2800" dirty="0"/>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0" indent="0">
              <a:buNone/>
            </a:pPr>
            <a:endParaRPr lang="en-US" dirty="0"/>
          </a:p>
          <a:p>
            <a:pPr marL="0" indent="0">
              <a:buNone/>
            </a:pPr>
            <a:r>
              <a:rPr lang="en-US" sz="2000" dirty="0">
                <a:hlinkClick r:id="rId3"/>
              </a:rPr>
              <a:t>https://github.com/techtown-training/microservices-bootcamp/blob/master/exercise/exercise2.1-install_kube_master.md</a:t>
            </a:r>
            <a:endParaRPr lang="en-US" sz="2000"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20 minutes (required)</a:t>
              </a:r>
            </a:p>
          </p:txBody>
        </p:sp>
        <p:cxnSp>
          <p:nvCxnSpPr>
            <p:cNvPr id="7" name="Shape 400"/>
            <p:cNvCxnSpPr/>
            <p:nvPr/>
          </p:nvCxnSpPr>
          <p:spPr>
            <a:xfrm>
              <a:off x="1676400" y="3200400"/>
              <a:ext cx="6089821"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flipV="1">
              <a:off x="1676400" y="3713835"/>
              <a:ext cx="6089821" cy="19966"/>
            </a:xfrm>
            <a:prstGeom prst="straightConnector1">
              <a:avLst/>
            </a:prstGeom>
            <a:noFill/>
            <a:ln w="38100" cap="flat" cmpd="sng">
              <a:solidFill>
                <a:srgbClr val="BFBFBF"/>
              </a:solidFill>
              <a:prstDash val="solid"/>
              <a:round/>
              <a:headEnd type="none" w="med" len="med"/>
              <a:tailEnd type="none" w="med" len="med"/>
            </a:ln>
          </p:spPr>
        </p:cxnSp>
      </p:gr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5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 This is an important exercise, if this exercise is not completed, you won’t be able to run any </a:t>
            </a:r>
            <a:r>
              <a:rPr lang="en-US" b="0" dirty="0" err="1"/>
              <a:t>kubernetes</a:t>
            </a:r>
            <a:r>
              <a:rPr lang="en-US" b="0" dirty="0"/>
              <a:t> related exercise</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Clr>
                <a:schemeClr val="accent3"/>
              </a:buClr>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Clr>
                <a:schemeClr val="accent3"/>
              </a:buClr>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buClr>
                <a:schemeClr val="accent3"/>
              </a:buClr>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2126864"/>
          </a:xfrm>
          <a:prstGeom prst="rect">
            <a:avLst/>
          </a:prstGeom>
          <a:noFill/>
        </p:spPr>
        <p:txBody>
          <a:bodyPr wrap="square" rtlCol="0">
            <a:spAutoFit/>
          </a:bodyPr>
          <a:lstStyle>
            <a:defPPr>
              <a:defRPr lang="en-US"/>
            </a:defPPr>
            <a:lvl1pPr lvl="0">
              <a:lnSpc>
                <a:spcPct val="150000"/>
              </a:lnSpc>
              <a:defRPr>
                <a:latin typeface="+mn-lt"/>
              </a:defRPr>
            </a:lvl1pPr>
          </a:lstStyle>
          <a:p>
            <a:pPr>
              <a:buClr>
                <a:schemeClr val="accent3"/>
              </a:buClr>
            </a:pPr>
            <a:r>
              <a:rPr lang="fr-FR" b="1" dirty="0"/>
              <a:t>Installation </a:t>
            </a:r>
            <a:r>
              <a:rPr lang="fr-FR" b="1" dirty="0" err="1"/>
              <a:t>includes</a:t>
            </a:r>
            <a:r>
              <a:rPr lang="fr-FR" b="1" dirty="0"/>
              <a:t>:</a:t>
            </a:r>
            <a:endParaRPr lang="en-US" b="1" dirty="0"/>
          </a:p>
          <a:p>
            <a:pPr marL="285750" indent="-285750">
              <a:buClr>
                <a:schemeClr val="accent3"/>
              </a:buClr>
              <a:buFont typeface="Arial" panose="020B0604020202020204" pitchFamily="34" charset="0"/>
              <a:buChar char="•"/>
            </a:pPr>
            <a:r>
              <a:rPr lang="fr-FR" dirty="0" err="1"/>
              <a:t>kubeadm</a:t>
            </a:r>
            <a:endParaRPr lang="en-US" dirty="0"/>
          </a:p>
          <a:p>
            <a:pPr marL="285750" indent="-285750">
              <a:buClr>
                <a:schemeClr val="accent3"/>
              </a:buClr>
              <a:buFont typeface="Arial" panose="020B0604020202020204" pitchFamily="34" charset="0"/>
              <a:buChar char="•"/>
            </a:pPr>
            <a:r>
              <a:rPr lang="fr-FR" dirty="0" err="1"/>
              <a:t>kubelet</a:t>
            </a:r>
            <a:endParaRPr lang="en-US" dirty="0"/>
          </a:p>
          <a:p>
            <a:pPr marL="285750" indent="-285750">
              <a:buClr>
                <a:schemeClr val="accent3"/>
              </a:buClr>
              <a:buFont typeface="Arial" panose="020B0604020202020204" pitchFamily="34" charset="0"/>
              <a:buChar char="•"/>
            </a:pPr>
            <a:r>
              <a:rPr lang="fr-FR" dirty="0" err="1"/>
              <a:t>kubectl</a:t>
            </a:r>
            <a:endParaRPr lang="en-US" dirty="0"/>
          </a:p>
          <a:p>
            <a:pPr>
              <a:buClr>
                <a:schemeClr val="accent3"/>
              </a:buClr>
            </a:pPr>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lnSpcReduction="10000"/>
          </a:bodyPr>
          <a:lstStyle/>
          <a:p>
            <a:pPr>
              <a:lnSpc>
                <a:spcPct val="150000"/>
              </a:lnSpc>
            </a:pPr>
            <a:r>
              <a:rPr lang="en-US" dirty="0"/>
              <a:t>Creating the HA Kubernetes includes:</a:t>
            </a:r>
          </a:p>
          <a:p>
            <a:pPr lvl="3">
              <a:lnSpc>
                <a:spcPct val="150000"/>
              </a:lnSpc>
              <a:buFont typeface="Wingdings" panose="05000000000000000000" pitchFamily="2" charset="2"/>
              <a:buChar char="Ø"/>
            </a:pPr>
            <a:r>
              <a:rPr lang="en-US" sz="2400" b="1" dirty="0"/>
              <a:t>Creating reliable constituent nodes that collectively form the HA master implementation</a:t>
            </a:r>
          </a:p>
          <a:p>
            <a:pPr lvl="3">
              <a:lnSpc>
                <a:spcPct val="150000"/>
              </a:lnSpc>
              <a:buFont typeface="Wingdings" panose="05000000000000000000" pitchFamily="2" charset="2"/>
              <a:buChar char="Ø"/>
            </a:pPr>
            <a:r>
              <a:rPr lang="en-US" sz="2400" b="1" dirty="0"/>
              <a:t>Setting up a redundant, reliable storage layer with clustered </a:t>
            </a:r>
            <a:r>
              <a:rPr lang="en-US" sz="2400" b="1" dirty="0" err="1"/>
              <a:t>etcd</a:t>
            </a:r>
            <a:endParaRPr lang="en-US" sz="2400" b="1" dirty="0"/>
          </a:p>
          <a:p>
            <a:pPr lvl="3">
              <a:lnSpc>
                <a:spcPct val="150000"/>
              </a:lnSpc>
              <a:buFont typeface="Wingdings" panose="05000000000000000000" pitchFamily="2" charset="2"/>
              <a:buChar char="Ø"/>
            </a:pPr>
            <a:r>
              <a:rPr lang="en-US" sz="2400" b="1" dirty="0"/>
              <a:t>Starting replicated, load balanced Kubernetes API servers</a:t>
            </a:r>
          </a:p>
          <a:p>
            <a:pPr lvl="3">
              <a:lnSpc>
                <a:spcPct val="150000"/>
              </a:lnSpc>
              <a:buFont typeface="Wingdings" panose="05000000000000000000" pitchFamily="2" charset="2"/>
              <a:buChar char="Ø"/>
            </a:pPr>
            <a:r>
              <a:rPr lang="en-US" sz="2400" b="1"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3373359"/>
          </a:xfrm>
          <a:prstGeom prst="rect">
            <a:avLst/>
          </a:prstGeom>
          <a:noFill/>
        </p:spPr>
        <p:txBody>
          <a:bodyPr wrap="square" rtlCol="0">
            <a:spAutoFit/>
          </a:bodyPr>
          <a:lstStyle/>
          <a:p>
            <a:pPr>
              <a:lnSpc>
                <a:spcPct val="150000"/>
              </a:lnSpc>
              <a:buClr>
                <a:schemeClr val="accent3"/>
              </a:buClr>
            </a:pPr>
            <a:r>
              <a:rPr lang="en-US" b="1" dirty="0">
                <a:latin typeface="+mn-lt"/>
              </a:rPr>
              <a:t>Option:</a:t>
            </a:r>
          </a:p>
          <a:p>
            <a:pPr marL="285750" indent="-285750">
              <a:lnSpc>
                <a:spcPct val="150000"/>
              </a:lnSpc>
              <a:buClr>
                <a:schemeClr val="accent3"/>
              </a:buClr>
              <a:buFont typeface="Arial" panose="020B0604020202020204" pitchFamily="34" charset="0"/>
              <a:buChar char="•"/>
            </a:pPr>
            <a:r>
              <a:rPr lang="fr-FR" b="1" dirty="0" err="1">
                <a:latin typeface="+mn-lt"/>
              </a:rPr>
              <a:t>Create</a:t>
            </a:r>
            <a:r>
              <a:rPr lang="fr-FR" b="1" dirty="0">
                <a:latin typeface="+mn-lt"/>
              </a:rPr>
              <a:t> a </a:t>
            </a:r>
            <a:r>
              <a:rPr lang="fr-FR" b="1" dirty="0" err="1">
                <a:latin typeface="+mn-lt"/>
              </a:rPr>
              <a:t>containerized</a:t>
            </a:r>
            <a:r>
              <a:rPr lang="fr-FR" b="1" dirty="0">
                <a:latin typeface="+mn-lt"/>
              </a:rPr>
              <a:t> cluster of «</a:t>
            </a:r>
            <a:r>
              <a:rPr lang="fr-FR" b="1" dirty="0" err="1">
                <a:latin typeface="+mn-lt"/>
              </a:rPr>
              <a:t>etcd</a:t>
            </a:r>
            <a:r>
              <a:rPr lang="fr-FR" b="1" dirty="0">
                <a:latin typeface="+mn-lt"/>
              </a:rPr>
              <a:t>» </a:t>
            </a:r>
          </a:p>
          <a:p>
            <a:pPr marL="285750" indent="-285750">
              <a:lnSpc>
                <a:spcPct val="150000"/>
              </a:lnSpc>
              <a:buClr>
                <a:schemeClr val="accent3"/>
              </a:buClr>
              <a:buFont typeface="Arial" panose="020B0604020202020204" pitchFamily="34" charset="0"/>
              <a:buChar char="•"/>
            </a:pPr>
            <a:r>
              <a:rPr lang="fr-FR" b="1" dirty="0" err="1">
                <a:latin typeface="+mn-lt"/>
              </a:rPr>
              <a:t>Keepalived</a:t>
            </a:r>
            <a:r>
              <a:rPr lang="fr-FR" b="1" dirty="0">
                <a:latin typeface="+mn-lt"/>
              </a:rPr>
              <a:t> to </a:t>
            </a:r>
            <a:r>
              <a:rPr lang="fr-FR" b="1" dirty="0" err="1">
                <a:latin typeface="+mn-lt"/>
              </a:rPr>
              <a:t>provide</a:t>
            </a:r>
            <a:r>
              <a:rPr lang="fr-FR" b="1" dirty="0">
                <a:latin typeface="+mn-lt"/>
              </a:rPr>
              <a:t> a VIP to the 3 instances of </a:t>
            </a:r>
            <a:r>
              <a:rPr lang="fr-FR" b="1" dirty="0" err="1">
                <a:latin typeface="+mn-lt"/>
              </a:rPr>
              <a:t>apiserver</a:t>
            </a:r>
            <a:r>
              <a:rPr lang="fr-FR" b="1" dirty="0">
                <a:latin typeface="+mn-lt"/>
              </a:rPr>
              <a:t> and </a:t>
            </a:r>
            <a:r>
              <a:rPr lang="fr-FR" b="1" dirty="0" err="1">
                <a:latin typeface="+mn-lt"/>
              </a:rPr>
              <a:t>nginx</a:t>
            </a:r>
            <a:r>
              <a:rPr lang="fr-FR" b="1" dirty="0">
                <a:latin typeface="+mn-lt"/>
              </a:rPr>
              <a:t> as a </a:t>
            </a:r>
            <a:r>
              <a:rPr lang="fr-FR" b="1" dirty="0" err="1">
                <a:latin typeface="+mn-lt"/>
              </a:rPr>
              <a:t>load</a:t>
            </a:r>
            <a:r>
              <a:rPr lang="fr-FR" b="1" dirty="0">
                <a:latin typeface="+mn-lt"/>
              </a:rPr>
              <a:t> balancer</a:t>
            </a:r>
            <a:endParaRPr lang="en-US" b="1"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Optimize Flow –</a:t>
            </a:r>
            <a:br>
              <a:rPr lang="en-US" sz="6600" dirty="0">
                <a:latin typeface="Calibri" panose="020F0502020204030204" pitchFamily="34" charset="0"/>
              </a:rPr>
            </a:br>
            <a:r>
              <a:rPr lang="en-US" sz="6600" dirty="0">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Infrastructure As Code</a:t>
            </a:r>
          </a:p>
          <a:p>
            <a:pPr>
              <a:buClr>
                <a:schemeClr val="accent3"/>
              </a:buClr>
            </a:pPr>
            <a:r>
              <a:rPr lang="en-US" sz="2400" kern="0" dirty="0">
                <a:latin typeface="Calibri" panose="020F0502020204030204" pitchFamily="34" charset="0"/>
              </a:rPr>
              <a:t>Deployment Pipeline</a:t>
            </a:r>
          </a:p>
          <a:p>
            <a:pPr>
              <a:buClr>
                <a:schemeClr val="accent3"/>
              </a:buClr>
            </a:pPr>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Continuous Integration </a:t>
            </a:r>
          </a:p>
          <a:p>
            <a:pPr>
              <a:buClr>
                <a:schemeClr val="accent3"/>
              </a:buClr>
            </a:pPr>
            <a:r>
              <a:rPr lang="en-US" sz="2400" kern="0" dirty="0">
                <a:latin typeface="Calibri" panose="020F0502020204030204" pitchFamily="34" charset="0"/>
              </a:rPr>
              <a:t>Containerization/Microservices</a:t>
            </a:r>
          </a:p>
          <a:p>
            <a:pPr>
              <a:buClr>
                <a:schemeClr val="accent3"/>
              </a:buClr>
            </a:pPr>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dirty="0"/>
              <a:t>In 2002, Amazon was hitting a wall when trying to scale their website to grow with demand.</a:t>
            </a:r>
          </a:p>
          <a:p>
            <a:r>
              <a:rPr lang="en-US" dirty="0"/>
              <a:t>The system was limited by its databases and a large monolith “big ball of mud” system named Obidos. </a:t>
            </a:r>
          </a:p>
          <a:p>
            <a:r>
              <a:rPr lang="en-US"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b="1" dirty="0">
                <a:latin typeface="+mn-lt"/>
              </a:rPr>
              <a:t>All teams will henceforth expose their data and functionality through service interfaces</a:t>
            </a:r>
          </a:p>
          <a:p>
            <a:pPr marL="257156" indent="-257156">
              <a:buAutoNum type="arabicParenR"/>
            </a:pPr>
            <a:r>
              <a:rPr lang="en-US" b="1" dirty="0">
                <a:latin typeface="+mn-lt"/>
              </a:rPr>
              <a:t>Teams must communicate with each other through these interfaces</a:t>
            </a:r>
          </a:p>
          <a:p>
            <a:pPr marL="257156" indent="-257156">
              <a:buAutoNum type="arabicParenR"/>
            </a:pPr>
            <a:r>
              <a:rPr lang="en-US" b="1"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b="1" dirty="0">
                <a:latin typeface="+mn-lt"/>
              </a:rPr>
              <a:t>It doesn’t matter what technology they use. HTTP, </a:t>
            </a:r>
            <a:r>
              <a:rPr lang="en-US" b="1" dirty="0" err="1">
                <a:latin typeface="+mn-lt"/>
              </a:rPr>
              <a:t>Corba</a:t>
            </a:r>
            <a:r>
              <a:rPr lang="en-US" b="1" dirty="0">
                <a:latin typeface="+mn-lt"/>
              </a:rPr>
              <a:t>, </a:t>
            </a:r>
            <a:r>
              <a:rPr lang="en-US" b="1" dirty="0" err="1">
                <a:latin typeface="+mn-lt"/>
              </a:rPr>
              <a:t>Pubsub</a:t>
            </a:r>
            <a:r>
              <a:rPr lang="en-US" b="1" dirty="0">
                <a:latin typeface="+mn-lt"/>
              </a:rPr>
              <a:t>, custom protocols – doesn’t matter</a:t>
            </a:r>
          </a:p>
          <a:p>
            <a:pPr marL="257156" indent="-257156">
              <a:buAutoNum type="arabicParenR"/>
            </a:pPr>
            <a:r>
              <a:rPr lang="en-US" b="1"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dirty="0"/>
          </a:p>
          <a:p>
            <a:pPr>
              <a:spcBef>
                <a:spcPts val="600"/>
              </a:spcBef>
            </a:pPr>
            <a:r>
              <a:rPr lang="en-US" sz="2000" dirty="0"/>
              <a:t>“Each of these services require a strong focus on who their customers are, regardless whether they are external or internal” Amazon CTO </a:t>
            </a:r>
            <a:r>
              <a:rPr lang="en-US" sz="2000" dirty="0">
                <a:hlinkClick r:id="rId3"/>
              </a:rPr>
              <a:t>Werner </a:t>
            </a:r>
            <a:r>
              <a:rPr lang="en-US" sz="2000" dirty="0" err="1">
                <a:hlinkClick r:id="rId3"/>
              </a:rPr>
              <a:t>Vogels</a:t>
            </a:r>
            <a:endParaRPr lang="en-US" sz="2000" dirty="0"/>
          </a:p>
          <a:p>
            <a:pPr>
              <a:spcBef>
                <a:spcPts val="600"/>
              </a:spcBef>
            </a:pPr>
            <a:r>
              <a:rPr lang="en-US" sz="2000" dirty="0"/>
              <a:t>“We can scale our operation independently, maintain unparalleled system availability, and introduce new services quickly without the need for massive reconfiguration.” Amazon CTO </a:t>
            </a:r>
            <a:r>
              <a:rPr lang="en-US" sz="2000" dirty="0">
                <a:hlinkClick r:id="rId3"/>
              </a:rPr>
              <a:t>Werner </a:t>
            </a:r>
            <a:r>
              <a:rPr lang="en-US" sz="2000" dirty="0" err="1">
                <a:hlinkClick r:id="rId3"/>
              </a:rPr>
              <a:t>Vogels</a:t>
            </a:r>
            <a:endParaRPr lang="en-US" sz="200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3124200"/>
            <a:ext cx="2354215" cy="1569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371600"/>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buClr>
                <a:schemeClr val="accent3"/>
              </a:buClr>
            </a:pPr>
            <a:r>
              <a:rPr lang="en-US" sz="2800" b="1" dirty="0">
                <a:solidFill>
                  <a:schemeClr val="tx1"/>
                </a:solidFill>
              </a:rPr>
              <a:t>Communication grows n^2 with team size</a:t>
            </a:r>
          </a:p>
          <a:p>
            <a:pPr marL="342900" lvl="1">
              <a:lnSpc>
                <a:spcPct val="100000"/>
              </a:lnSpc>
              <a:buClr>
                <a:schemeClr val="accent3"/>
              </a:buClr>
            </a:pPr>
            <a:r>
              <a:rPr lang="en-US" sz="1800" b="1" dirty="0"/>
              <a:t>One reason is that according to organizational psychologist Richard Hackman, the number of links between people grows rapidly with team size.</a:t>
            </a:r>
          </a:p>
          <a:p>
            <a:pPr marL="574675" lvl="2">
              <a:lnSpc>
                <a:spcPct val="100000"/>
              </a:lnSpc>
              <a:buClr>
                <a:schemeClr val="accent3"/>
              </a:buClr>
            </a:pPr>
            <a:r>
              <a:rPr lang="en-US" sz="1400" b="1" dirty="0"/>
              <a:t> n(n-1)/2 where n is the number of people </a:t>
            </a:r>
          </a:p>
          <a:p>
            <a:pPr marL="342900" lvl="1">
              <a:lnSpc>
                <a:spcPct val="100000"/>
              </a:lnSpc>
              <a:buClr>
                <a:schemeClr val="accent3"/>
              </a:buClr>
            </a:pPr>
            <a:r>
              <a:rPr lang="en-US" sz="1800" b="1" dirty="0"/>
              <a:t>Coordination, communication and relating costs lower individual productivity as teams grow </a:t>
            </a:r>
          </a:p>
          <a:p>
            <a:pPr marL="342900" lvl="1">
              <a:lnSpc>
                <a:spcPct val="100000"/>
              </a:lnSpc>
              <a:buClr>
                <a:schemeClr val="accent3"/>
              </a:buClr>
            </a:pPr>
            <a:r>
              <a:rPr lang="en-US" sz="1800" b="1" dirty="0"/>
              <a:t>Ideal team size 6 to 8 people. Navy Seals identify 4 as the optimal combat team</a:t>
            </a:r>
          </a:p>
          <a:p>
            <a:pPr>
              <a:lnSpc>
                <a:spcPct val="100000"/>
              </a:lnSpc>
              <a:spcBef>
                <a:spcPts val="0"/>
              </a:spcBef>
              <a:buClr>
                <a:schemeClr val="accent3"/>
              </a:buClr>
            </a:pPr>
            <a:r>
              <a:rPr lang="en-US" b="1" dirty="0">
                <a:solidFill>
                  <a:schemeClr val="tx1"/>
                </a:solidFill>
              </a:rPr>
              <a:t>Conway’s Law</a:t>
            </a:r>
          </a:p>
          <a:p>
            <a:pPr lvl="1" indent="0">
              <a:lnSpc>
                <a:spcPct val="100000"/>
              </a:lnSpc>
              <a:buClr>
                <a:schemeClr val="accent3"/>
              </a:buClr>
              <a:buNone/>
            </a:pPr>
            <a:r>
              <a:rPr lang="en-US" sz="1800" b="1" dirty="0"/>
              <a:t>Organizations which design systems are constrained to produce designs which are copies of the communication structures of these organizations</a:t>
            </a:r>
          </a:p>
        </p:txBody>
      </p: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 (Continued)</a:t>
            </a:r>
          </a:p>
        </p:txBody>
      </p:sp>
      <p:pic>
        <p:nvPicPr>
          <p:cNvPr id="2051" name="Picture 3" descr="C:\Users\plamar\Desktop\hackman-graph.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44044" y="1828800"/>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3"/>
              </a:buClr>
            </a:pPr>
            <a:r>
              <a:rPr lang="en-US" b="1" dirty="0">
                <a:solidFill>
                  <a:schemeClr val="tx1"/>
                </a:solidFill>
              </a:rPr>
              <a:t>As groups size increases, the connections increase rapidly</a:t>
            </a:r>
          </a:p>
          <a:p>
            <a:pPr lvl="1">
              <a:buClr>
                <a:schemeClr val="accent3"/>
              </a:buClr>
            </a:pPr>
            <a:r>
              <a:rPr lang="en-US" sz="1800" b="1" dirty="0"/>
              <a:t>A team of 5 has 10 links</a:t>
            </a:r>
          </a:p>
          <a:p>
            <a:pPr lvl="1">
              <a:buClr>
                <a:schemeClr val="accent3"/>
              </a:buClr>
            </a:pPr>
            <a:r>
              <a:rPr lang="en-US" sz="1800" b="1" dirty="0"/>
              <a:t>A team of 10 has 45 links to maintain</a:t>
            </a:r>
          </a:p>
          <a:p>
            <a:pPr lvl="1">
              <a:buClr>
                <a:schemeClr val="accent3"/>
              </a:buClr>
            </a:pPr>
            <a:r>
              <a:rPr lang="en-US" sz="1800" b="1" dirty="0"/>
              <a:t>A small company of 60 people has 1770 links to manage</a:t>
            </a:r>
          </a:p>
          <a:p>
            <a:pPr lvl="1">
              <a:buClr>
                <a:schemeClr val="accent3"/>
              </a:buClr>
            </a:pPr>
            <a:r>
              <a:rPr lang="en-US" sz="1800" b="1" dirty="0"/>
              <a:t>Data Lake has 91 people which means 4095 links to manage</a:t>
            </a:r>
          </a:p>
          <a:p>
            <a:pPr>
              <a:spcBef>
                <a:spcPts val="600"/>
              </a:spcBef>
              <a:buClr>
                <a:schemeClr val="accent3"/>
              </a:buClr>
            </a:pPr>
            <a:r>
              <a:rPr lang="en-US" sz="2000" b="1" dirty="0">
                <a:solidFill>
                  <a:schemeClr val="tx1"/>
                </a:solidFill>
              </a:rPr>
              <a:t>William Kimball, Professor of Organizational Behavior, </a:t>
            </a:r>
            <a:r>
              <a:rPr lang="en-US" sz="2000" b="1" dirty="0">
                <a:solidFill>
                  <a:schemeClr val="tx1"/>
                </a:solidFill>
                <a:hlinkClick r:id="rId4"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2000" b="1" dirty="0">
                <a:solidFill>
                  <a:schemeClr val="tx1"/>
                </a:solidFill>
              </a:rPr>
              <a:t>“The larger a group, the more process problems members encounter carrying out their collective work – social loafing, etc.”</a:t>
            </a:r>
          </a:p>
        </p:txBody>
      </p:sp>
    </p:spTree>
    <p:extLst>
      <p:ext uri="{BB962C8B-B14F-4D97-AF65-F5344CB8AC3E}">
        <p14:creationId xmlns:p14="http://schemas.microsoft.com/office/powerpoint/2010/main" val="295707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Autofit/>
          </a:bodyPr>
          <a:lstStyle/>
          <a:p>
            <a:pPr marL="285750" indent="-285750">
              <a:spcBef>
                <a:spcPts val="600"/>
              </a:spcBef>
              <a:buFont typeface="Arial" panose="020B0604020202020204" pitchFamily="34" charset="0"/>
              <a:buChar char="•"/>
            </a:pPr>
            <a:r>
              <a:rPr lang="en-US" sz="1800" dirty="0"/>
              <a:t>Service Oriented Architecture can be observed in Amazon Web Services homepage</a:t>
            </a:r>
          </a:p>
          <a:p>
            <a:pPr marL="285750" indent="-285750">
              <a:spcBef>
                <a:spcPts val="600"/>
              </a:spcBef>
              <a:buFont typeface="Arial" panose="020B0604020202020204" pitchFamily="34" charset="0"/>
              <a:buChar char="•"/>
            </a:pPr>
            <a:r>
              <a:rPr lang="en-US" sz="180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80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dirty="0"/>
              <a:t>By focusing on scalability and service independence, Amazon was able to greatly increase speed of development and scale their development</a:t>
            </a:r>
          </a:p>
          <a:p>
            <a:pPr>
              <a:spcBef>
                <a:spcPts val="600"/>
              </a:spcBef>
              <a:buFont typeface="+mj-lt"/>
              <a:buAutoNum type="arabicPeriod"/>
            </a:pPr>
            <a:r>
              <a:rPr lang="en-US" sz="2400" dirty="0"/>
              <a:t>By having a </a:t>
            </a:r>
            <a:r>
              <a:rPr lang="en-US" sz="2400" dirty="0">
                <a:hlinkClick r:id="rId3"/>
              </a:rPr>
              <a:t>‘2-pizza rule’</a:t>
            </a:r>
            <a:r>
              <a:rPr lang="en-US" sz="2400" dirty="0"/>
              <a:t>, or team sizes limited to those which can be fed by 2 pizzas (6-10 people), Jeff Bezos asserts that each team will be as productive as possible. </a:t>
            </a:r>
          </a:p>
          <a:p>
            <a:pPr>
              <a:spcBef>
                <a:spcPts val="600"/>
              </a:spcBef>
            </a:pPr>
            <a:endParaRPr lang="en-US" sz="2400" dirty="0"/>
          </a:p>
          <a:p>
            <a:pPr>
              <a:spcBef>
                <a:spcPts val="600"/>
              </a:spcBef>
            </a:pPr>
            <a:r>
              <a:rPr lang="en-US" sz="240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2.2 Kubernetes Connect</a:t>
            </a:r>
            <a:br>
              <a:rPr lang="en-US" dirty="0">
                <a:solidFill>
                  <a:srgbClr val="E36C09"/>
                </a:solidFill>
              </a:rPr>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0" indent="0">
              <a:buNone/>
            </a:pPr>
            <a:endParaRPr lang="en-US" b="0" dirty="0"/>
          </a:p>
          <a:p>
            <a:pPr marL="342900" indent="-342900">
              <a:buAutoNum type="arabicPeriod"/>
            </a:pPr>
            <a:r>
              <a:rPr lang="en-US" sz="1800" b="0" dirty="0"/>
              <a:t>Start a deployment (pod will start automatically)</a:t>
            </a:r>
          </a:p>
          <a:p>
            <a:pPr marL="342900" indent="-342900">
              <a:buAutoNum type="arabicPeriod"/>
            </a:pPr>
            <a:r>
              <a:rPr lang="en-US" sz="1800" b="0" dirty="0"/>
              <a:t>Expose deployment as service</a:t>
            </a:r>
          </a:p>
          <a:p>
            <a:pPr marL="0" indent="0">
              <a:buNone/>
            </a:pPr>
            <a:endParaRPr lang="en-US" sz="1800" dirty="0">
              <a:hlinkClick r:id="rId3"/>
            </a:endParaRPr>
          </a:p>
          <a:p>
            <a:pPr marL="0" indent="0">
              <a:buNone/>
            </a:pPr>
            <a:r>
              <a:rPr lang="en-US" sz="1800" dirty="0">
                <a:hlinkClick r:id="rId4"/>
              </a:rPr>
              <a:t>https://github.com/techtown-training/microservices-bootcamp/blob/master/exercise/exercise2.2-k8s_simple_example.md</a:t>
            </a:r>
            <a:endParaRPr lang="en-US" sz="1800" dirty="0"/>
          </a:p>
          <a:p>
            <a:pPr marL="0" indent="0">
              <a:buNone/>
            </a:pPr>
            <a:endParaRPr lang="en-US" sz="1800" b="0" dirty="0"/>
          </a:p>
          <a:p>
            <a:pPr marL="0" indent="0">
              <a:buNone/>
            </a:pPr>
            <a:r>
              <a:rPr lang="en-US" sz="1800" b="0" dirty="0"/>
              <a:t>** Note – later we will discuss about pods, deployment, service in details. This exercise is just to start running containers, but a lot will be clear in later slides</a:t>
            </a:r>
          </a:p>
        </p:txBody>
      </p:sp>
      <p:grpSp>
        <p:nvGrpSpPr>
          <p:cNvPr id="4" name="Shape 397"/>
          <p:cNvGrpSpPr/>
          <p:nvPr/>
        </p:nvGrpSpPr>
        <p:grpSpPr>
          <a:xfrm>
            <a:off x="443653" y="762000"/>
            <a:ext cx="8090748" cy="1066800"/>
            <a:chOff x="709245" y="2971800"/>
            <a:chExt cx="7001609"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09245" y="2971800"/>
              <a:ext cx="1066800" cy="1066800"/>
            </a:xfrm>
            <a:prstGeom prst="rect">
              <a:avLst/>
            </a:prstGeom>
            <a:noFill/>
            <a:ln>
              <a:noFill/>
            </a:ln>
          </p:spPr>
        </p:pic>
        <p:sp>
          <p:nvSpPr>
            <p:cNvPr id="6" name="Shape 399"/>
            <p:cNvSpPr txBox="1"/>
            <p:nvPr/>
          </p:nvSpPr>
          <p:spPr>
            <a:xfrm>
              <a:off x="1995854"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flipV="1">
              <a:off x="2072053" y="3187262"/>
              <a:ext cx="4088019" cy="13138"/>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72053" y="3733800"/>
              <a:ext cx="4122127"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buClr>
                <a:schemeClr val="accent3"/>
              </a:buClr>
            </a:pPr>
            <a:r>
              <a:rPr lang="en-US" sz="2400" kern="0" dirty="0">
                <a:latin typeface="Calibri" panose="020F0502020204030204" pitchFamily="34" charset="0"/>
              </a:rPr>
              <a:t>Telemetry: Metrics, Monitoring and Alerting</a:t>
            </a:r>
          </a:p>
          <a:p>
            <a:pPr>
              <a:buClr>
                <a:schemeClr val="accent3"/>
              </a:buClr>
            </a:pPr>
            <a:r>
              <a:rPr lang="en-US" sz="2400" kern="0" dirty="0">
                <a:latin typeface="Calibri" panose="020F0502020204030204" pitchFamily="34" charset="0"/>
              </a:rPr>
              <a:t>Use Telemetry to Anticipate Problems</a:t>
            </a:r>
          </a:p>
          <a:p>
            <a:pPr>
              <a:buClr>
                <a:schemeClr val="accent3"/>
              </a:buClr>
            </a:pPr>
            <a:r>
              <a:rPr lang="en-US" sz="2400" kern="0" dirty="0">
                <a:latin typeface="Calibri" panose="020F0502020204030204" pitchFamily="34" charset="0"/>
              </a:rPr>
              <a:t>Feedback for Safe Deployment of Code</a:t>
            </a:r>
          </a:p>
          <a:p>
            <a:pPr>
              <a:buClr>
                <a:schemeClr val="accent3"/>
              </a:buClr>
            </a:pPr>
            <a:r>
              <a:rPr lang="en-US" sz="2400" kern="0" dirty="0">
                <a:latin typeface="Calibri" panose="020F0502020204030204" pitchFamily="34" charset="0"/>
              </a:rPr>
              <a:t>Hypothesis-Driven Development</a:t>
            </a:r>
          </a:p>
          <a:p>
            <a:pPr>
              <a:buClr>
                <a:schemeClr val="accent3"/>
              </a:buClr>
            </a:pPr>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45,000 employees</a:t>
            </a:r>
          </a:p>
          <a:p>
            <a:pPr lvl="1">
              <a:buClr>
                <a:schemeClr val="accent3"/>
              </a:buClr>
            </a:pPr>
            <a:r>
              <a:rPr lang="en-US" sz="1600" dirty="0"/>
              <a:t>11 different regions</a:t>
            </a:r>
          </a:p>
          <a:p>
            <a:pPr lvl="1">
              <a:buClr>
                <a:schemeClr val="accent3"/>
              </a:buClr>
            </a:pPr>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accent3"/>
              </a:buClr>
            </a:pPr>
            <a:r>
              <a:rPr lang="en-US" sz="1600" dirty="0"/>
              <a:t>85% of worlds offshore oil rigs use GE drilling systems</a:t>
            </a:r>
          </a:p>
          <a:p>
            <a:pPr lvl="1">
              <a:buClr>
                <a:schemeClr val="accent3"/>
              </a:buClr>
            </a:pPr>
            <a:r>
              <a:rPr lang="en-US" sz="1600" dirty="0"/>
              <a:t>$5B annual spend on energy research and development</a:t>
            </a:r>
          </a:p>
          <a:p>
            <a:pPr lvl="1">
              <a:buClr>
                <a:schemeClr val="accent3"/>
              </a:buClr>
            </a:pPr>
            <a:r>
              <a:rPr lang="en-US" sz="1600" dirty="0"/>
              <a:t>900 applications (9000 applications in greater GE)</a:t>
            </a:r>
          </a:p>
          <a:p>
            <a:pPr lvl="2">
              <a:buClr>
                <a:schemeClr val="accent3"/>
              </a:buClr>
            </a:pPr>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057400"/>
            <a:ext cx="5057775" cy="3038475"/>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Clr>
                <a:schemeClr val="accent3"/>
              </a:buClr>
              <a:buNone/>
            </a:pPr>
            <a:r>
              <a:rPr lang="en-US" sz="2000" b="1" dirty="0"/>
              <a:t>In order to reduce outages and improve automation, elected to more app portfolio to cloud</a:t>
            </a:r>
          </a:p>
          <a:p>
            <a:pPr fontAlgn="auto">
              <a:spcBef>
                <a:spcPts val="0"/>
              </a:spcBef>
              <a:spcAft>
                <a:spcPts val="0"/>
              </a:spcAft>
              <a:buClr>
                <a:schemeClr val="accent3"/>
              </a:buClr>
            </a:pPr>
            <a:r>
              <a:rPr lang="en-US" sz="2000" b="1" dirty="0"/>
              <a:t>While doing so, encountered organizational challenges and had to do things differently in order to achieve their goal</a:t>
            </a:r>
          </a:p>
          <a:p>
            <a:pPr>
              <a:buClr>
                <a:schemeClr val="accent3"/>
              </a:buClr>
            </a:pPr>
            <a:r>
              <a:rPr lang="en-US" sz="2000" b="1" kern="0" dirty="0"/>
              <a:t>GE achieve massive improvements in productivity by changing fundamentally how they worked</a:t>
            </a:r>
          </a:p>
          <a:p>
            <a:pPr lvl="1">
              <a:buClr>
                <a:schemeClr val="accent3"/>
              </a:buClr>
            </a:pPr>
            <a:endParaRPr lang="en-US" sz="1800" b="1"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600" b="1" kern="0" dirty="0"/>
              <a:t>GE achieved a massive increase in productivity by working differently</a:t>
            </a:r>
          </a:p>
          <a:p>
            <a:pPr>
              <a:buClr>
                <a:schemeClr val="accent3"/>
              </a:buClr>
            </a:pPr>
            <a:r>
              <a:rPr lang="en-US" sz="1600" b="1" kern="0" dirty="0"/>
              <a:t>They broke down silos and united the team to a single cross functional ownership.</a:t>
            </a:r>
          </a:p>
          <a:p>
            <a:pPr>
              <a:buClr>
                <a:schemeClr val="accent3"/>
              </a:buClr>
            </a:pPr>
            <a:r>
              <a:rPr lang="en-US" sz="1600" b="1" kern="0" dirty="0"/>
              <a:t>They were able to do this by shrinking the work pieces into smaller deliverables</a:t>
            </a:r>
          </a:p>
          <a:p>
            <a:pPr>
              <a:buClr>
                <a:schemeClr val="accent3"/>
              </a:buClr>
            </a:pPr>
            <a:r>
              <a:rPr lang="en-US" sz="1600" b="1"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847767"/>
            <a:ext cx="6477000" cy="2400633"/>
          </a:xfrm>
        </p:spPr>
      </p:pic>
      <p:sp>
        <p:nvSpPr>
          <p:cNvPr id="5" name="Content Placeholder 2"/>
          <p:cNvSpPr txBox="1">
            <a:spLocks/>
          </p:cNvSpPr>
          <p:nvPr/>
        </p:nvSpPr>
        <p:spPr bwMode="auto">
          <a:xfrm>
            <a:off x="299545" y="969685"/>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Clr>
                <a:schemeClr val="accent3"/>
              </a:buClr>
              <a:buNone/>
            </a:pPr>
            <a:r>
              <a:rPr lang="en-US" sz="1800" b="1" dirty="0"/>
              <a:t>Adopting </a:t>
            </a:r>
            <a:r>
              <a:rPr lang="en-US" sz="1800" b="1" dirty="0" err="1"/>
              <a:t>Devops</a:t>
            </a:r>
            <a:r>
              <a:rPr lang="en-US" sz="1800" b="1" dirty="0"/>
              <a:t> best-practices and moving to cloud</a:t>
            </a:r>
            <a:endParaRPr lang="en-US" sz="1800" b="1" kern="0" dirty="0"/>
          </a:p>
          <a:p>
            <a:pPr>
              <a:buClr>
                <a:schemeClr val="accent3"/>
              </a:buClr>
              <a:buFont typeface="Wingdings" panose="05000000000000000000" pitchFamily="2" charset="2"/>
              <a:buChar char="§"/>
            </a:pPr>
            <a:r>
              <a:rPr lang="en-US" sz="1800" kern="0" dirty="0"/>
              <a:t>GE received a 52% reduction in TCO (total cost)</a:t>
            </a:r>
          </a:p>
          <a:p>
            <a:pPr lvl="1">
              <a:buClr>
                <a:schemeClr val="accent3"/>
              </a:buClr>
              <a:buFont typeface="Wingdings" panose="05000000000000000000" pitchFamily="2" charset="2"/>
              <a:buChar char="Ø"/>
            </a:pPr>
            <a:r>
              <a:rPr lang="en-US" sz="1400" kern="0" dirty="0"/>
              <a:t>Bot-enabled automation</a:t>
            </a:r>
          </a:p>
          <a:p>
            <a:pPr lvl="1">
              <a:buClr>
                <a:schemeClr val="accent3"/>
              </a:buClr>
              <a:buFont typeface="Wingdings" panose="05000000000000000000" pitchFamily="2" charset="2"/>
              <a:buChar char="Ø"/>
            </a:pPr>
            <a:r>
              <a:rPr lang="en-US" sz="1400" kern="0" dirty="0"/>
              <a:t>Self service</a:t>
            </a:r>
          </a:p>
          <a:p>
            <a:pPr lvl="1">
              <a:buClr>
                <a:schemeClr val="accent3"/>
              </a:buClr>
              <a:buFont typeface="Wingdings" panose="05000000000000000000" pitchFamily="2" charset="2"/>
              <a:buChar char="Ø"/>
            </a:pPr>
            <a:r>
              <a:rPr lang="en-US" sz="1400" kern="0" dirty="0"/>
              <a:t>Dynamic storage</a:t>
            </a:r>
          </a:p>
          <a:p>
            <a:pPr lvl="1">
              <a:buClr>
                <a:schemeClr val="accent3"/>
              </a:buClr>
              <a:buFont typeface="Wingdings" panose="05000000000000000000" pitchFamily="2" charset="2"/>
              <a:buChar char="Ø"/>
            </a:pPr>
            <a:r>
              <a:rPr lang="en-US" sz="1400" kern="0" dirty="0"/>
              <a:t>VM cost optimization</a:t>
            </a:r>
          </a:p>
          <a:p>
            <a:pPr lvl="1">
              <a:buClr>
                <a:schemeClr val="accent3"/>
              </a:buClr>
              <a:buFont typeface="Wingdings" panose="05000000000000000000" pitchFamily="2" charset="2"/>
              <a:buChar char="Ø"/>
            </a:pPr>
            <a:r>
              <a:rPr lang="en-US" sz="1400" kern="0" dirty="0"/>
              <a:t>Migration from Oracle to Amazon Aurora</a:t>
            </a:r>
          </a:p>
          <a:p>
            <a:pPr>
              <a:buClr>
                <a:schemeClr val="accent3"/>
              </a:buClr>
              <a:buFont typeface="Wingdings" panose="05000000000000000000" pitchFamily="2" charset="2"/>
              <a:buChar char="§"/>
            </a:pPr>
            <a:r>
              <a:rPr lang="en-US" sz="1800" kern="0" dirty="0"/>
              <a:t>Big increase in productivity</a:t>
            </a:r>
          </a:p>
          <a:p>
            <a:pPr lvl="1">
              <a:buClr>
                <a:schemeClr val="accent3"/>
              </a:buClr>
              <a:buFont typeface="Wingdings" panose="05000000000000000000" pitchFamily="2" charset="2"/>
              <a:buChar char="Ø"/>
            </a:pPr>
            <a:r>
              <a:rPr lang="en-US" sz="1400" kern="0" dirty="0"/>
              <a:t>50% reduction in tickets</a:t>
            </a:r>
          </a:p>
          <a:p>
            <a:pPr lvl="1">
              <a:buClr>
                <a:schemeClr val="accent3"/>
              </a:buClr>
              <a:buFont typeface="Wingdings" panose="05000000000000000000" pitchFamily="2" charset="2"/>
              <a:buChar char="Ø"/>
            </a:pPr>
            <a:r>
              <a:rPr lang="en-US" sz="1400" kern="0" dirty="0"/>
              <a:t>98% reduction in impactful business outages and incidents</a:t>
            </a:r>
          </a:p>
          <a:p>
            <a:pPr lvl="1">
              <a:buClr>
                <a:schemeClr val="accent3"/>
              </a:buClr>
              <a:buFont typeface="Wingdings" panose="05000000000000000000" pitchFamily="2" charset="2"/>
              <a:buChar char="§"/>
            </a:pPr>
            <a:endParaRPr lang="en-US" sz="14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The smallest unit that can be scheduled to be deployed through K8s is called a </a:t>
            </a:r>
            <a:r>
              <a:rPr lang="en-US" sz="2200" i="1" dirty="0"/>
              <a:t>pod</a:t>
            </a:r>
            <a:r>
              <a:rPr lang="en-US" sz="2200" dirty="0"/>
              <a:t>.</a:t>
            </a:r>
          </a:p>
          <a:p>
            <a:r>
              <a:rPr lang="en-US" sz="2200" dirty="0"/>
              <a:t>Homogeneous group of containers.</a:t>
            </a:r>
          </a:p>
          <a:p>
            <a:r>
              <a:rPr lang="en-US" sz="2200" dirty="0"/>
              <a:t>This group of containers would share storage, Linux namespaces, cgroups, IP addresses. These are co-located, hence share resources and are always scheduled together.</a:t>
            </a:r>
          </a:p>
          <a:p>
            <a:r>
              <a:rPr lang="en-US" sz="220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dirty="0"/>
              <a:t>As pods have a short lifetime, there is no guarantee about the IP address they are served on. This could make the communication of </a:t>
            </a:r>
            <a:r>
              <a:rPr lang="en-US" sz="2200" dirty="0" err="1"/>
              <a:t>microservices</a:t>
            </a:r>
            <a:r>
              <a:rPr lang="en-US" sz="2200" dirty="0"/>
              <a:t> hard.</a:t>
            </a:r>
          </a:p>
          <a:p>
            <a:endParaRPr lang="en-US" sz="2200" dirty="0"/>
          </a:p>
          <a:p>
            <a:r>
              <a:rPr lang="en-US" sz="2200" dirty="0"/>
              <a:t>Hence K8s has introduced the concept of a </a:t>
            </a:r>
            <a:r>
              <a:rPr lang="en-US" sz="2200" i="1" dirty="0"/>
              <a:t>service</a:t>
            </a:r>
            <a:r>
              <a:rPr lang="en-US" sz="2200" dirty="0"/>
              <a:t>, which is an abstraction on top of a number of pods, typically requiring to run a proxy on top, for other services to communicate with it via a Virtual IP address. </a:t>
            </a:r>
            <a:br>
              <a:rPr lang="en-US" sz="2200" dirty="0"/>
            </a:br>
            <a:endParaRPr lang="en-US" sz="2200" dirty="0"/>
          </a:p>
          <a:p>
            <a:r>
              <a:rPr lang="en-US" sz="220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buFont typeface="Wingdings" panose="05000000000000000000" pitchFamily="2" charset="2"/>
              <a:buChar char="Ø"/>
            </a:pPr>
            <a:r>
              <a:rPr lang="en-US" sz="1600" dirty="0"/>
              <a:t>API Server </a:t>
            </a:r>
            <a:r>
              <a:rPr lang="en-US" sz="1600" b="0" dirty="0"/>
              <a:t>- The API server is the entry points for all the REST commands used to control the cluster. </a:t>
            </a:r>
          </a:p>
          <a:p>
            <a:pPr lvl="1">
              <a:buFont typeface="Wingdings" panose="05000000000000000000" pitchFamily="2" charset="2"/>
              <a:buChar char="Ø"/>
            </a:pPr>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buFont typeface="Wingdings" panose="05000000000000000000" pitchFamily="2" charset="2"/>
              <a:buChar char="Ø"/>
            </a:pPr>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buFont typeface="Wingdings" panose="05000000000000000000" pitchFamily="2" charset="2"/>
              <a:buChar char="Ø"/>
            </a:pPr>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400" dirty="0"/>
              <a:t>Nodes</a:t>
            </a:r>
          </a:p>
          <a:p>
            <a:pPr lvl="1">
              <a:lnSpc>
                <a:spcPct val="100000"/>
              </a:lnSpc>
              <a:buFont typeface="Wingdings" panose="05000000000000000000" pitchFamily="2" charset="2"/>
              <a:buChar char="Ø"/>
            </a:pPr>
            <a:r>
              <a:rPr lang="en-US" sz="1800" dirty="0"/>
              <a:t>Hosts that run Kubernetes applications</a:t>
            </a:r>
          </a:p>
          <a:p>
            <a:pPr>
              <a:lnSpc>
                <a:spcPct val="100000"/>
              </a:lnSpc>
            </a:pPr>
            <a:r>
              <a:rPr lang="en-US" sz="2400" dirty="0"/>
              <a:t>Containers</a:t>
            </a:r>
          </a:p>
          <a:p>
            <a:pPr lvl="1">
              <a:lnSpc>
                <a:spcPct val="100000"/>
              </a:lnSpc>
              <a:buFont typeface="Wingdings" panose="05000000000000000000" pitchFamily="2" charset="2"/>
              <a:buChar char="Ø"/>
            </a:pPr>
            <a:r>
              <a:rPr lang="en-US" sz="1800" dirty="0"/>
              <a:t>Units of packaging</a:t>
            </a:r>
          </a:p>
          <a:p>
            <a:pPr>
              <a:lnSpc>
                <a:spcPct val="100000"/>
              </a:lnSpc>
            </a:pPr>
            <a:r>
              <a:rPr lang="en-US" sz="2400" dirty="0"/>
              <a:t>Labels</a:t>
            </a:r>
          </a:p>
          <a:p>
            <a:pPr lvl="1">
              <a:lnSpc>
                <a:spcPct val="100000"/>
              </a:lnSpc>
              <a:buFont typeface="Wingdings" panose="05000000000000000000" pitchFamily="2" charset="2"/>
              <a:buChar char="Ø"/>
            </a:pPr>
            <a:r>
              <a:rPr lang="en-US" sz="1800" dirty="0"/>
              <a:t>Key-Value pairs for identification</a:t>
            </a:r>
          </a:p>
          <a:p>
            <a:pPr>
              <a:lnSpc>
                <a:spcPct val="100000"/>
              </a:lnSpc>
            </a:pPr>
            <a:r>
              <a:rPr lang="en-US" sz="2400" dirty="0" err="1"/>
              <a:t>Kubelet</a:t>
            </a:r>
            <a:r>
              <a:rPr lang="en-US" sz="2400" dirty="0"/>
              <a:t> - gets the configuration of a pod from the apiserver and ensures that the described containers are up and running.</a:t>
            </a:r>
          </a:p>
          <a:p>
            <a:pPr>
              <a:lnSpc>
                <a:spcPct val="100000"/>
              </a:lnSpc>
            </a:pPr>
            <a:r>
              <a:rPr lang="en-US" sz="2400" dirty="0" err="1"/>
              <a:t>Kube</a:t>
            </a:r>
            <a:r>
              <a:rPr lang="en-US" sz="240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latin typeface="Calibri" panose="020F0502020204030204" pitchFamily="34" charset="0"/>
              </a:rPr>
              <a:t>Your DevOps Journey:</a:t>
            </a:r>
            <a:br>
              <a:rPr lang="en-US" sz="6600" dirty="0">
                <a:latin typeface="Calibri" panose="020F0502020204030204" pitchFamily="34" charset="0"/>
              </a:rPr>
            </a:br>
            <a:r>
              <a:rPr lang="en-US" sz="6600" dirty="0">
                <a:latin typeface="Calibri" panose="020F0502020204030204" pitchFamily="34" charset="0"/>
              </a:rPr>
              <a:t>Continual Learning –</a:t>
            </a:r>
            <a:br>
              <a:rPr lang="en-US" sz="6600" dirty="0">
                <a:latin typeface="Calibri" panose="020F0502020204030204" pitchFamily="34" charset="0"/>
              </a:rPr>
            </a:br>
            <a:r>
              <a:rPr lang="en-US" sz="6600" dirty="0">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pPr>
              <a:buClr>
                <a:schemeClr val="accent3"/>
              </a:buClr>
            </a:pPr>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master:</a:t>
            </a:r>
          </a:p>
          <a:p>
            <a:pPr marL="285750" indent="-285750">
              <a:buClr>
                <a:schemeClr val="accent3"/>
              </a:buClr>
              <a:buFont typeface="Arial" panose="020B0604020202020204" pitchFamily="34" charset="0"/>
              <a:buChar char="•"/>
            </a:pPr>
            <a:r>
              <a:rPr lang="en-US" sz="1800" b="1" dirty="0"/>
              <a:t>API Server</a:t>
            </a:r>
          </a:p>
          <a:p>
            <a:pPr marL="285750" indent="-285750">
              <a:buClr>
                <a:schemeClr val="accent3"/>
              </a:buClr>
              <a:buFont typeface="Arial" panose="020B0604020202020204" pitchFamily="34" charset="0"/>
              <a:buChar char="•"/>
            </a:pPr>
            <a:r>
              <a:rPr lang="en-US" sz="1800" b="1" dirty="0"/>
              <a:t>Scheduler</a:t>
            </a:r>
          </a:p>
          <a:p>
            <a:pPr marL="285750" indent="-285750">
              <a:buClr>
                <a:schemeClr val="accent3"/>
              </a:buClr>
              <a:buFont typeface="Arial" panose="020B0604020202020204" pitchFamily="34" charset="0"/>
              <a:buChar char="•"/>
            </a:pPr>
            <a:r>
              <a:rPr lang="en-US" sz="1800" b="1" dirty="0"/>
              <a:t>Controller</a:t>
            </a:r>
          </a:p>
          <a:p>
            <a:pPr marL="285750" indent="-285750">
              <a:buClr>
                <a:schemeClr val="accent3"/>
              </a:buClr>
              <a:buFont typeface="Arial" panose="020B0604020202020204" pitchFamily="34" charset="0"/>
              <a:buChar char="•"/>
            </a:pPr>
            <a:r>
              <a:rPr lang="en-US" sz="1800" b="1" dirty="0" err="1"/>
              <a:t>Etcd</a:t>
            </a:r>
            <a:endParaRPr lang="en-US" sz="1800" b="1"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2000" dirty="0"/>
              <a:t>The API server</a:t>
            </a:r>
            <a:r>
              <a:rPr lang="en-US" sz="20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2000" dirty="0"/>
              <a:t>Etcd  </a:t>
            </a:r>
            <a:r>
              <a:rPr lang="en-US" sz="20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 (Continued)</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Controller Manager</a:t>
            </a:r>
            <a:r>
              <a:rPr lang="en-US" sz="18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800" dirty="0"/>
              <a:t>Scheduler</a:t>
            </a:r>
            <a:r>
              <a:rPr lang="fr-FR" sz="1800" b="0" dirty="0"/>
              <a:t>  </a:t>
            </a:r>
            <a:r>
              <a:rPr lang="en-US" sz="18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800" b="0" dirty="0"/>
          </a:p>
        </p:txBody>
      </p:sp>
    </p:spTree>
    <p:extLst>
      <p:ext uri="{BB962C8B-B14F-4D97-AF65-F5344CB8AC3E}">
        <p14:creationId xmlns:p14="http://schemas.microsoft.com/office/powerpoint/2010/main" val="403828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477328"/>
          </a:xfrm>
          <a:prstGeom prst="rect">
            <a:avLst/>
          </a:prstGeom>
          <a:noFill/>
        </p:spPr>
        <p:txBody>
          <a:bodyPr wrap="square" rtlCol="0">
            <a:spAutoFit/>
          </a:bodyPr>
          <a:lstStyle>
            <a:defPPr>
              <a:defRPr lang="en-US"/>
            </a:defPPr>
            <a:lvl1pPr>
              <a:defRPr sz="1600">
                <a:latin typeface="+mn-lt"/>
              </a:defRPr>
            </a:lvl1pPr>
          </a:lstStyle>
          <a:p>
            <a:pPr>
              <a:buClr>
                <a:schemeClr val="accent3"/>
              </a:buClr>
            </a:pPr>
            <a:r>
              <a:rPr lang="en-US" sz="1800" b="1" dirty="0"/>
              <a:t>Components of a node:</a:t>
            </a:r>
          </a:p>
          <a:p>
            <a:pPr marL="285750" indent="-285750">
              <a:buClr>
                <a:schemeClr val="accent3"/>
              </a:buClr>
              <a:buFont typeface="Arial" panose="020B0604020202020204" pitchFamily="34" charset="0"/>
              <a:buChar char="•"/>
            </a:pPr>
            <a:r>
              <a:rPr lang="en-US" sz="1800" b="1" dirty="0" err="1"/>
              <a:t>Kubelet</a:t>
            </a:r>
            <a:endParaRPr lang="en-US" sz="1800" b="1" dirty="0"/>
          </a:p>
          <a:p>
            <a:pPr marL="285750" indent="-285750">
              <a:buClr>
                <a:schemeClr val="accent3"/>
              </a:buClr>
              <a:buFont typeface="Arial" panose="020B0604020202020204" pitchFamily="34" charset="0"/>
              <a:buChar char="•"/>
            </a:pPr>
            <a:r>
              <a:rPr lang="en-US" sz="1800" b="1" dirty="0" err="1"/>
              <a:t>Kube</a:t>
            </a:r>
            <a:r>
              <a:rPr lang="en-US" sz="1800" b="1" dirty="0"/>
              <a:t>-proxy</a:t>
            </a:r>
          </a:p>
          <a:p>
            <a:pPr marL="285750" indent="-285750">
              <a:buClr>
                <a:schemeClr val="accent3"/>
              </a:buClr>
              <a:buFont typeface="Arial" panose="020B0604020202020204" pitchFamily="34" charset="0"/>
              <a:buChar char="•"/>
            </a:pPr>
            <a:r>
              <a:rPr lang="en-US" sz="1800" b="1" dirty="0"/>
              <a:t>Docker</a:t>
            </a:r>
          </a:p>
          <a:p>
            <a:pPr marL="285750" indent="-285750">
              <a:buClr>
                <a:schemeClr val="accent3"/>
              </a:buClr>
              <a:buFont typeface="Arial" panose="020B0604020202020204" pitchFamily="34" charset="0"/>
              <a:buChar char="•"/>
            </a:pPr>
            <a:r>
              <a:rPr lang="en-US" sz="1800" b="1" dirty="0" err="1"/>
              <a:t>Fluentd</a:t>
            </a:r>
            <a:endParaRPr lang="en-US" sz="1800" b="1"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219200"/>
            <a:ext cx="8382000" cy="3733800"/>
          </a:xfrm>
        </p:spPr>
        <p:txBody>
          <a:bodyPr>
            <a:noAutofit/>
          </a:bodyPr>
          <a:lstStyle/>
          <a:p>
            <a:pPr>
              <a:lnSpc>
                <a:spcPct val="150000"/>
              </a:lnSpc>
            </a:pPr>
            <a:r>
              <a:rPr lang="fr-FR" sz="1800" dirty="0"/>
              <a:t>Kubelet Service </a:t>
            </a:r>
            <a:r>
              <a:rPr lang="fr-FR" sz="18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800" b="0" dirty="0"/>
          </a:p>
          <a:p>
            <a:pPr>
              <a:lnSpc>
                <a:spcPct val="150000"/>
              </a:lnSpc>
            </a:pPr>
            <a:r>
              <a:rPr lang="fr-FR" sz="1800" dirty="0" err="1"/>
              <a:t>Kubernetes</a:t>
            </a:r>
            <a:r>
              <a:rPr lang="fr-FR" sz="1800" dirty="0"/>
              <a:t> Proxy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Tree>
    <p:extLst>
      <p:ext uri="{BB962C8B-B14F-4D97-AF65-F5344CB8AC3E}">
        <p14:creationId xmlns:p14="http://schemas.microsoft.com/office/powerpoint/2010/main" val="31605046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b="1" dirty="0" err="1"/>
              <a:t>Mesosphere</a:t>
            </a:r>
            <a:r>
              <a:rPr lang="fr-FR" b="1" dirty="0"/>
              <a:t> </a:t>
            </a:r>
            <a:r>
              <a:rPr lang="fr-FR" b="1" dirty="0" err="1"/>
              <a:t>partnered</a:t>
            </a:r>
            <a:r>
              <a:rPr lang="fr-FR" b="1" dirty="0"/>
              <a:t> </a:t>
            </a:r>
            <a:r>
              <a:rPr lang="fr-FR" b="1" dirty="0" err="1"/>
              <a:t>with</a:t>
            </a:r>
            <a:r>
              <a:rPr lang="fr-FR" b="1" dirty="0"/>
              <a:t> Google to </a:t>
            </a:r>
            <a:r>
              <a:rPr lang="fr-FR" b="1" dirty="0" err="1"/>
              <a:t>leverage</a:t>
            </a:r>
            <a:r>
              <a:rPr lang="fr-FR" b="1" dirty="0"/>
              <a:t> the </a:t>
            </a:r>
            <a:r>
              <a:rPr lang="fr-FR" b="1" dirty="0" err="1"/>
              <a:t>extensibility</a:t>
            </a:r>
            <a:r>
              <a:rPr lang="fr-FR" b="1" dirty="0"/>
              <a:t> of </a:t>
            </a:r>
            <a:r>
              <a:rPr lang="fr-FR" b="1" dirty="0" err="1"/>
              <a:t>Kubernetes</a:t>
            </a:r>
            <a:r>
              <a:rPr lang="fr-FR" b="1" dirty="0"/>
              <a:t> and </a:t>
            </a:r>
            <a:r>
              <a:rPr lang="fr-FR" b="1" dirty="0" err="1"/>
              <a:t>build</a:t>
            </a:r>
            <a:r>
              <a:rPr lang="fr-FR" b="1" dirty="0"/>
              <a:t> </a:t>
            </a:r>
            <a:r>
              <a:rPr lang="fr-FR" b="1" dirty="0" err="1"/>
              <a:t>Kubernetes-Mesos</a:t>
            </a:r>
            <a:r>
              <a:rPr lang="fr-FR" b="1" dirty="0"/>
              <a:t>. The open source </a:t>
            </a:r>
            <a:r>
              <a:rPr lang="fr-FR" b="1" dirty="0" err="1"/>
              <a:t>project</a:t>
            </a:r>
            <a:r>
              <a:rPr lang="fr-FR" b="1" dirty="0"/>
              <a:t> </a:t>
            </a:r>
            <a:r>
              <a:rPr lang="fr-FR" b="1" dirty="0" err="1"/>
              <a:t>that</a:t>
            </a:r>
            <a:r>
              <a:rPr lang="fr-FR" b="1" dirty="0"/>
              <a:t> </a:t>
            </a:r>
            <a:r>
              <a:rPr lang="fr-FR" b="1" dirty="0" err="1"/>
              <a:t>integrates</a:t>
            </a:r>
            <a:r>
              <a:rPr lang="fr-FR" b="1" dirty="0"/>
              <a:t> </a:t>
            </a:r>
            <a:r>
              <a:rPr lang="fr-FR" b="1" dirty="0" err="1"/>
              <a:t>with</a:t>
            </a:r>
            <a:r>
              <a:rPr lang="fr-FR" b="1" dirty="0"/>
              <a:t> the </a:t>
            </a:r>
            <a:r>
              <a:rPr lang="fr-FR" b="1" dirty="0" err="1"/>
              <a:t>Kubernetes</a:t>
            </a:r>
            <a:r>
              <a:rPr lang="fr-FR" b="1" dirty="0"/>
              <a:t> </a:t>
            </a:r>
            <a:r>
              <a:rPr lang="fr-FR" b="1" dirty="0" err="1"/>
              <a:t>scheduling</a:t>
            </a:r>
            <a:r>
              <a:rPr lang="fr-FR" b="1" dirty="0"/>
              <a:t> API and the </a:t>
            </a:r>
            <a:r>
              <a:rPr lang="fr-FR" b="1" dirty="0" err="1"/>
              <a:t>Mesos</a:t>
            </a:r>
            <a:r>
              <a:rPr lang="fr-FR" b="1" dirty="0"/>
              <a:t> </a:t>
            </a:r>
            <a:r>
              <a:rPr lang="fr-FR" b="1" dirty="0" err="1"/>
              <a:t>scheduler</a:t>
            </a:r>
            <a:r>
              <a:rPr lang="fr-FR" b="1" dirty="0"/>
              <a:t> runtime, as </a:t>
            </a:r>
            <a:r>
              <a:rPr lang="fr-FR" b="1" dirty="0" err="1"/>
              <a:t>well</a:t>
            </a:r>
            <a:r>
              <a:rPr lang="fr-FR" b="1" dirty="0"/>
              <a:t> as </a:t>
            </a:r>
            <a:r>
              <a:rPr lang="fr-FR" b="1" dirty="0" err="1"/>
              <a:t>provides</a:t>
            </a:r>
            <a:r>
              <a:rPr lang="fr-FR" b="1" dirty="0"/>
              <a:t> an </a:t>
            </a:r>
            <a:r>
              <a:rPr lang="fr-FR" b="1" dirty="0" err="1"/>
              <a:t>executor</a:t>
            </a:r>
            <a:r>
              <a:rPr lang="fr-FR" b="1" dirty="0"/>
              <a:t> component </a:t>
            </a:r>
            <a:r>
              <a:rPr lang="fr-FR" b="1" dirty="0" err="1"/>
              <a:t>that</a:t>
            </a:r>
            <a:r>
              <a:rPr lang="fr-FR" b="1" dirty="0"/>
              <a:t> </a:t>
            </a:r>
            <a:r>
              <a:rPr lang="fr-FR" b="1" dirty="0" err="1"/>
              <a:t>integrates</a:t>
            </a:r>
            <a:r>
              <a:rPr lang="fr-FR" b="1" dirty="0"/>
              <a:t> </a:t>
            </a:r>
            <a:r>
              <a:rPr lang="fr-FR" b="1" dirty="0" err="1"/>
              <a:t>kubelet</a:t>
            </a:r>
            <a:r>
              <a:rPr lang="fr-FR" b="1" dirty="0"/>
              <a:t> services and the </a:t>
            </a:r>
            <a:r>
              <a:rPr lang="fr-FR" b="1" dirty="0" err="1"/>
              <a:t>Mesos</a:t>
            </a:r>
            <a:r>
              <a:rPr lang="fr-FR" b="1" dirty="0"/>
              <a:t> </a:t>
            </a:r>
            <a:r>
              <a:rPr lang="fr-FR" b="1" dirty="0" err="1"/>
              <a:t>executor</a:t>
            </a:r>
            <a:r>
              <a:rPr lang="fr-FR" b="1" dirty="0"/>
              <a:t> runtime.</a:t>
            </a:r>
            <a:endParaRPr lang="en-US" b="1"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 y="990600"/>
            <a:ext cx="9144000"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Exercise 2.3 Kubernetes Examples</a:t>
            </a:r>
            <a:br>
              <a:rPr lang="en-US" dirty="0">
                <a:solidFill>
                  <a:srgbClr val="E36C09"/>
                </a:solidFill>
              </a:rPr>
            </a:b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1 – run only the below section</a:t>
            </a:r>
            <a:r>
              <a:rPr lang="en-US" sz="2800" dirty="0"/>
              <a:t>)</a:t>
            </a:r>
          </a:p>
          <a:p>
            <a:pPr marL="0" indent="0">
              <a:buNone/>
            </a:pPr>
            <a:endParaRPr lang="en-US" sz="2800" dirty="0"/>
          </a:p>
          <a:p>
            <a:pPr marL="342900" indent="-342900">
              <a:buAutoNum type="arabicPeriod"/>
            </a:pPr>
            <a:r>
              <a:rPr lang="en-US" sz="2800" b="0" dirty="0"/>
              <a:t>Running </a:t>
            </a:r>
            <a:r>
              <a:rPr lang="en-US" sz="2800" b="0" dirty="0" err="1"/>
              <a:t>nginx</a:t>
            </a:r>
            <a:endParaRPr lang="en-US" sz="2800" b="0" dirty="0"/>
          </a:p>
          <a:p>
            <a:pPr marL="342900" indent="-342900">
              <a:buAutoNum type="arabicPeriod"/>
            </a:pPr>
            <a:r>
              <a:rPr lang="en-US" sz="2800" b="0" dirty="0"/>
              <a:t>Pod IPs</a:t>
            </a:r>
          </a:p>
          <a:p>
            <a:pPr marL="342900" indent="-342900">
              <a:buAutoNum type="arabicPeriod"/>
            </a:pPr>
            <a:r>
              <a:rPr lang="en-US" sz="2800" b="0" dirty="0"/>
              <a:t>Pod containers</a:t>
            </a:r>
          </a:p>
          <a:p>
            <a:pPr marL="457200" lvl="1" indent="0">
              <a:buNone/>
            </a:pPr>
            <a:endParaRPr lang="en-US" b="0" dirty="0"/>
          </a:p>
          <a:p>
            <a:pPr marL="457200" lvl="1" indent="0">
              <a:buNone/>
            </a:pPr>
            <a:r>
              <a:rPr lang="en-US" b="0" dirty="0">
                <a:hlinkClick r:id="rId3"/>
              </a:rPr>
              <a:t>https://github.com/techtown-training/microservices-bootcamp/blob/master/exercise/exercise2.3-k8s_simple_example.md</a:t>
            </a:r>
            <a:endParaRPr lang="en-US" b="0" dirty="0"/>
          </a:p>
          <a:p>
            <a:pPr marL="457200" lvl="1" indent="0">
              <a:buNone/>
            </a:pPr>
            <a:endParaRPr lang="en-US" b="0" dirty="0"/>
          </a:p>
        </p:txBody>
      </p:sp>
      <p:grpSp>
        <p:nvGrpSpPr>
          <p:cNvPr id="4" name="Shape 397"/>
          <p:cNvGrpSpPr/>
          <p:nvPr/>
        </p:nvGrpSpPr>
        <p:grpSpPr>
          <a:xfrm>
            <a:off x="1182414" y="793531"/>
            <a:ext cx="5142186" cy="1066800"/>
            <a:chOff x="1487214" y="3003331"/>
            <a:chExt cx="5142186"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487214" y="3003331"/>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buFont typeface="Wingdings" panose="05000000000000000000" pitchFamily="2" charset="2"/>
              <a:buChar char="Ø"/>
            </a:pPr>
            <a:r>
              <a:rPr lang="en-US" sz="1600" dirty="0"/>
              <a:t>Schedules applications</a:t>
            </a:r>
          </a:p>
          <a:p>
            <a:pPr lvl="1">
              <a:buFont typeface="Wingdings" panose="05000000000000000000" pitchFamily="2" charset="2"/>
              <a:buChar char="Ø"/>
            </a:pPr>
            <a:r>
              <a:rPr lang="en-US" sz="1600" dirty="0"/>
              <a:t>Maintains application state</a:t>
            </a:r>
          </a:p>
          <a:p>
            <a:pPr lvl="1">
              <a:buFont typeface="Wingdings" panose="05000000000000000000" pitchFamily="2" charset="2"/>
              <a:buChar char="Ø"/>
            </a:pPr>
            <a:r>
              <a:rPr lang="en-US" sz="1600" dirty="0"/>
              <a:t>Scales applications</a:t>
            </a:r>
          </a:p>
          <a:p>
            <a:pPr lvl="1">
              <a:buFont typeface="Wingdings" panose="05000000000000000000" pitchFamily="2" charset="2"/>
              <a:buChar char="Ø"/>
            </a:pPr>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Executive leadership wants a roadmap, time to plan!</a:t>
            </a:r>
          </a:p>
        </p:txBody>
      </p:sp>
      <p:sp>
        <p:nvSpPr>
          <p:cNvPr id="3" name="Text Placeholder 2"/>
          <p:cNvSpPr>
            <a:spLocks noGrp="1"/>
          </p:cNvSpPr>
          <p:nvPr>
            <p:ph type="body" sz="quarter" idx="11"/>
          </p:nvPr>
        </p:nvSpPr>
        <p:spPr>
          <a:xfrm>
            <a:off x="457200" y="1828801"/>
            <a:ext cx="8401050" cy="4267200"/>
          </a:xfrm>
        </p:spPr>
        <p:txBody>
          <a:bodyPr/>
          <a:lstStyle/>
          <a:p>
            <a:r>
              <a:rPr lang="en-US" dirty="0"/>
              <a:t>Fly everyone to one location</a:t>
            </a:r>
          </a:p>
          <a:p>
            <a:r>
              <a:rPr lang="en-US" dirty="0"/>
              <a:t>Lock the team in a meeting room for 4-5 days</a:t>
            </a:r>
          </a:p>
          <a:p>
            <a:r>
              <a:rPr lang="en-US" dirty="0"/>
              <a:t>Size and plan user stories for the next 10, 15, or 20 weeks using scaled agile or another agile methodology</a:t>
            </a:r>
          </a:p>
          <a:p>
            <a:r>
              <a:rPr lang="en-US"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buFont typeface="Wingdings" panose="05000000000000000000" pitchFamily="2" charset="2"/>
              <a:buChar char="Ø"/>
            </a:pPr>
            <a:r>
              <a:rPr lang="en-US" sz="1600" dirty="0"/>
              <a:t>Updates actual state to desired state at a controlled rate</a:t>
            </a:r>
          </a:p>
          <a:p>
            <a:pPr lvl="1">
              <a:buFont typeface="Wingdings" panose="05000000000000000000" pitchFamily="2" charset="2"/>
              <a:buChar char="Ø"/>
            </a:pPr>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a:t>
            </a:r>
            <a:r>
              <a:rPr lang="en-US" dirty="0">
                <a:solidFill>
                  <a:schemeClr val="dk1"/>
                </a:solidFill>
                <a:latin typeface="+mn-lt"/>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623922" y="1905001"/>
            <a:ext cx="4024278" cy="4190999"/>
          </a:xfrm>
        </p:spPr>
        <p:txBody>
          <a:bodyPr>
            <a:normAutofit lnSpcReduction="10000"/>
          </a:bodyPr>
          <a:lstStyle/>
          <a:p>
            <a:pPr>
              <a:spcBef>
                <a:spcPts val="600"/>
              </a:spcBef>
            </a:pPr>
            <a:r>
              <a:rPr lang="en-US" sz="1800" dirty="0"/>
              <a:t>Pod Resource Types</a:t>
            </a:r>
          </a:p>
          <a:p>
            <a:pPr lvl="1">
              <a:buFont typeface="Wingdings" panose="05000000000000000000" pitchFamily="2" charset="2"/>
              <a:buChar char="Ø"/>
            </a:pPr>
            <a:r>
              <a:rPr lang="en-US" sz="1600" dirty="0"/>
              <a:t>Networking, as a unique cluster IP address</a:t>
            </a:r>
          </a:p>
          <a:p>
            <a:pPr lvl="1">
              <a:buFont typeface="Wingdings" panose="05000000000000000000" pitchFamily="2" charset="2"/>
              <a:buChar char="Ø"/>
            </a:pPr>
            <a:r>
              <a:rPr lang="en-US" sz="1600" dirty="0"/>
              <a:t>Container information:</a:t>
            </a:r>
          </a:p>
          <a:p>
            <a:pPr lvl="2"/>
            <a:r>
              <a:rPr lang="en-US" sz="1400" dirty="0"/>
              <a:t>C</a:t>
            </a:r>
            <a:r>
              <a:rPr lang="en-US" sz="1400" b="0" dirty="0"/>
              <a:t>ontainer image version  </a:t>
            </a:r>
          </a:p>
          <a:p>
            <a:pPr lvl="2"/>
            <a:r>
              <a:rPr lang="en-US" sz="1400" dirty="0"/>
              <a:t>S</a:t>
            </a:r>
            <a:r>
              <a:rPr lang="en-US" sz="1400" b="0" dirty="0"/>
              <a:t>pecific ports</a:t>
            </a:r>
          </a:p>
          <a:p>
            <a:pPr lvl="2"/>
            <a:r>
              <a:rPr lang="en-US" sz="1400" b="0" dirty="0"/>
              <a:t>Etc.</a:t>
            </a:r>
          </a:p>
          <a:p>
            <a:r>
              <a:rPr lang="en-US" sz="1800" dirty="0"/>
              <a:t>Atomic unit of Kubernetes</a:t>
            </a:r>
          </a:p>
          <a:p>
            <a:r>
              <a:rPr lang="en-US" sz="1800" dirty="0"/>
              <a:t>Tied to node which is it scheduled</a:t>
            </a:r>
          </a:p>
          <a:p>
            <a:r>
              <a:rPr lang="en-US" sz="1800" dirty="0"/>
              <a:t>Always co-located and co-scheduled</a:t>
            </a:r>
          </a:p>
          <a:p>
            <a:r>
              <a:rPr lang="en-US" sz="1800" dirty="0"/>
              <a:t>Containers in a pod share </a:t>
            </a:r>
          </a:p>
          <a:p>
            <a:pPr lvl="1">
              <a:buFont typeface="Wingdings" panose="05000000000000000000" pitchFamily="2" charset="2"/>
              <a:buChar char="Ø"/>
            </a:pPr>
            <a:r>
              <a:rPr lang="en-US" sz="1400" dirty="0"/>
              <a:t>IP address and port space</a:t>
            </a:r>
          </a:p>
          <a:p>
            <a:pPr lvl="1">
              <a:buFont typeface="Wingdings" panose="05000000000000000000" pitchFamily="2" charset="2"/>
              <a:buChar char="Ø"/>
            </a:pPr>
            <a:r>
              <a:rPr lang="en-US" sz="1400" dirty="0"/>
              <a:t>Filesystem</a:t>
            </a:r>
          </a:p>
          <a:p>
            <a:pPr lvl="1">
              <a:buFont typeface="Wingdings" panose="05000000000000000000" pitchFamily="2" charset="2"/>
              <a:buChar char="Ø"/>
            </a:pPr>
            <a:r>
              <a:rPr lang="en-US" sz="1400" dirty="0"/>
              <a:t>Storage (</a:t>
            </a:r>
            <a:r>
              <a:rPr lang="en-US" sz="1400" dirty="0" err="1"/>
              <a:t>Volumnes</a:t>
            </a:r>
            <a:r>
              <a:rPr lang="en-US" sz="1400" dirty="0"/>
              <a:t>)</a:t>
            </a:r>
          </a:p>
          <a:p>
            <a:pPr lvl="1">
              <a:buFont typeface="Wingdings" panose="05000000000000000000" pitchFamily="2" charset="2"/>
              <a:buChar char="Ø"/>
            </a:pPr>
            <a:r>
              <a:rPr lang="en-US" sz="1400" dirty="0"/>
              <a:t>Labels</a:t>
            </a:r>
          </a:p>
          <a:p>
            <a:pPr lvl="1">
              <a:buFont typeface="Wingdings" panose="05000000000000000000" pitchFamily="2" charset="2"/>
              <a:buChar char="Ø"/>
            </a:pPr>
            <a:r>
              <a:rPr lang="en-US" sz="140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2057401"/>
            <a:ext cx="4024278" cy="4190999"/>
          </a:xfrm>
        </p:spPr>
        <p:txBody>
          <a:bodyPr>
            <a:normAutofit/>
          </a:bodyPr>
          <a:lstStyle/>
          <a:p>
            <a:pPr>
              <a:spcBef>
                <a:spcPts val="600"/>
              </a:spcBef>
            </a:pPr>
            <a:r>
              <a:rPr lang="en-US" sz="1800" dirty="0"/>
              <a:t>Must be managed by a master</a:t>
            </a:r>
          </a:p>
          <a:p>
            <a:pPr>
              <a:spcBef>
                <a:spcPts val="600"/>
              </a:spcBef>
            </a:pPr>
            <a:r>
              <a:rPr lang="en-US" sz="1800" dirty="0"/>
              <a:t>May host multiple pods</a:t>
            </a:r>
          </a:p>
          <a:p>
            <a:pPr>
              <a:spcBef>
                <a:spcPts val="600"/>
              </a:spcBef>
            </a:pPr>
            <a:r>
              <a:rPr lang="en-US" sz="1800" dirty="0"/>
              <a:t>Internal IP Address endpoint</a:t>
            </a:r>
          </a:p>
          <a:p>
            <a:pPr>
              <a:spcBef>
                <a:spcPts val="600"/>
              </a:spcBef>
            </a:pPr>
            <a:r>
              <a:rPr lang="en-US" sz="1800" dirty="0"/>
              <a:t>Can be tagged and filtered using labels</a:t>
            </a:r>
          </a:p>
          <a:p>
            <a:pPr>
              <a:spcBef>
                <a:spcPts val="600"/>
              </a:spcBef>
            </a:pPr>
            <a:r>
              <a:rPr lang="en-US" sz="1800" dirty="0"/>
              <a:t>Must be running two processes</a:t>
            </a:r>
          </a:p>
          <a:p>
            <a:pPr lvl="1">
              <a:spcBef>
                <a:spcPts val="600"/>
              </a:spcBef>
              <a:buFont typeface="Wingdings" panose="05000000000000000000" pitchFamily="2" charset="2"/>
              <a:buChar char="Ø"/>
            </a:pPr>
            <a:r>
              <a:rPr lang="en-US" sz="1600" dirty="0" err="1"/>
              <a:t>Kubelet</a:t>
            </a:r>
            <a:r>
              <a:rPr lang="en-US" sz="1600" dirty="0"/>
              <a:t> </a:t>
            </a:r>
            <a:r>
              <a:rPr lang="mr-IN" sz="1600" dirty="0"/>
              <a:t>–</a:t>
            </a:r>
            <a:r>
              <a:rPr lang="en-US" sz="1600" dirty="0"/>
              <a:t> Kubernetes client process. Communicates with master and schedules pods</a:t>
            </a:r>
          </a:p>
          <a:p>
            <a:pPr lvl="1">
              <a:spcBef>
                <a:spcPts val="600"/>
              </a:spcBef>
              <a:buFont typeface="Wingdings" panose="05000000000000000000" pitchFamily="2" charset="2"/>
              <a:buChar char="Ø"/>
            </a:pPr>
            <a:r>
              <a:rPr lang="en-US" sz="1600" dirty="0"/>
              <a:t>Container runtime </a:t>
            </a:r>
            <a:r>
              <a:rPr lang="mr-IN" sz="1600" dirty="0"/>
              <a:t>–</a:t>
            </a:r>
            <a:r>
              <a:rPr lang="en-US" sz="1600" dirty="0"/>
              <a:t> Docker, Rocket, etc. Pulls and runs containers from registry</a:t>
            </a:r>
          </a:p>
        </p:txBody>
      </p:sp>
      <p:sp>
        <p:nvSpPr>
          <p:cNvPr id="7" name="Content Placeholder 2"/>
          <p:cNvSpPr txBox="1">
            <a:spLocks/>
          </p:cNvSpPr>
          <p:nvPr/>
        </p:nvSpPr>
        <p:spPr>
          <a:xfrm>
            <a:off x="45720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solidFill>
                  <a:srgbClr val="E36C09"/>
                </a:solidFill>
              </a:rPr>
            </a:br>
            <a:endParaRPr lang="en-US" dirty="0"/>
          </a:p>
        </p:txBody>
      </p:sp>
      <p:sp>
        <p:nvSpPr>
          <p:cNvPr id="3" name="Content Placeholder 2"/>
          <p:cNvSpPr>
            <a:spLocks noGrp="1"/>
          </p:cNvSpPr>
          <p:nvPr>
            <p:ph idx="1"/>
          </p:nvPr>
        </p:nvSpPr>
        <p:spPr>
          <a:xfrm>
            <a:off x="228600" y="1524000"/>
            <a:ext cx="8763000" cy="4652963"/>
          </a:xfrm>
        </p:spPr>
        <p:txBody>
          <a:bodyPr>
            <a:normAutofit/>
          </a:bodyPr>
          <a:lstStyle/>
          <a:p>
            <a:pPr marL="0" indent="0">
              <a:buNone/>
            </a:pPr>
            <a:endParaRPr lang="en-US" sz="2800" b="0" dirty="0"/>
          </a:p>
          <a:p>
            <a:pPr marL="0" indent="0">
              <a:buNone/>
            </a:pPr>
            <a:r>
              <a:rPr lang="en-US" sz="2800" b="0" dirty="0"/>
              <a:t>Kubernetes 101 </a:t>
            </a:r>
            <a:r>
              <a:rPr lang="en-US" sz="2800" dirty="0"/>
              <a:t>(</a:t>
            </a:r>
            <a:r>
              <a:rPr lang="en-US" sz="2800" dirty="0">
                <a:solidFill>
                  <a:srgbClr val="FF0000"/>
                </a:solidFill>
              </a:rPr>
              <a:t>Part 2 – Run only below section</a:t>
            </a:r>
            <a:r>
              <a:rPr lang="en-US" sz="2800" dirty="0"/>
              <a:t>)</a:t>
            </a:r>
          </a:p>
          <a:p>
            <a:pPr marL="0" indent="0">
              <a:buNone/>
            </a:pPr>
            <a:endParaRPr lang="en-US" sz="2800" b="0" dirty="0"/>
          </a:p>
          <a:p>
            <a:pPr marL="342900" indent="-342900">
              <a:buAutoNum type="arabicPeriod"/>
            </a:pPr>
            <a:r>
              <a:rPr lang="en-US" sz="2800" b="0" dirty="0"/>
              <a:t>Deployments and Replica sets</a:t>
            </a:r>
          </a:p>
          <a:p>
            <a:pPr marL="342900" indent="-342900">
              <a:buAutoNum type="arabicPeriod"/>
            </a:pPr>
            <a:r>
              <a:rPr lang="en-US" sz="2800" b="0" dirty="0"/>
              <a:t>Services</a:t>
            </a:r>
          </a:p>
          <a:p>
            <a:pPr marL="342900" indent="-342900">
              <a:buAutoNum type="arabicPeriod"/>
            </a:pPr>
            <a:r>
              <a:rPr lang="en-US" sz="2800" b="0" dirty="0"/>
              <a:t>Back to Deployments</a:t>
            </a:r>
          </a:p>
          <a:p>
            <a:pPr marL="0" indent="0">
              <a:buNone/>
            </a:pPr>
            <a:endParaRPr lang="en-US" sz="2800" b="0" dirty="0"/>
          </a:p>
          <a:p>
            <a:pPr marL="457200" lvl="1" indent="0">
              <a:buNone/>
            </a:pPr>
            <a:r>
              <a:rPr lang="en-US" b="0" dirty="0">
                <a:hlinkClick r:id="rId3"/>
              </a:rPr>
              <a:t>https://github.com/techtown-training/microservices-bootcamp/blob/master/exercise/exercise2.3-k8s_simple_example.md</a:t>
            </a:r>
            <a:endParaRPr lang="en-US" b="0" dirty="0"/>
          </a:p>
          <a:p>
            <a:pPr marL="0" indent="0">
              <a:buNone/>
            </a:pPr>
            <a:endParaRPr lang="en-US" sz="2800" b="0" dirty="0"/>
          </a:p>
        </p:txBody>
      </p:sp>
      <p:grpSp>
        <p:nvGrpSpPr>
          <p:cNvPr id="4" name="Shape 397"/>
          <p:cNvGrpSpPr/>
          <p:nvPr/>
        </p:nvGrpSpPr>
        <p:grpSpPr>
          <a:xfrm>
            <a:off x="1066800" y="814552"/>
            <a:ext cx="5334000" cy="1066800"/>
            <a:chOff x="1371600" y="3024352"/>
            <a:chExt cx="5334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1371600" y="3024352"/>
              <a:ext cx="1066800" cy="1066800"/>
            </a:xfrm>
            <a:prstGeom prst="rect">
              <a:avLst/>
            </a:prstGeom>
            <a:noFill/>
            <a:ln>
              <a:noFill/>
            </a:ln>
          </p:spPr>
        </p:pic>
        <p:sp>
          <p:nvSpPr>
            <p:cNvPr id="6" name="Shape 399"/>
            <p:cNvSpPr txBox="1"/>
            <p:nvPr/>
          </p:nvSpPr>
          <p:spPr>
            <a:xfrm>
              <a:off x="32766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3528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3528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Abstraction that allows pods to die and replicate in Kubernetes without affecting your application. </a:t>
            </a:r>
          </a:p>
          <a:p>
            <a:pPr>
              <a:spcBef>
                <a:spcPts val="600"/>
              </a:spcBef>
            </a:pPr>
            <a:r>
              <a:rPr lang="en-US" sz="2000" dirty="0"/>
              <a:t>Enable loose coupling between different Pods. </a:t>
            </a:r>
          </a:p>
          <a:p>
            <a:pPr>
              <a:spcBef>
                <a:spcPts val="600"/>
              </a:spcBef>
            </a:pPr>
            <a:r>
              <a:rPr lang="en-US" sz="2000" dirty="0"/>
              <a:t>Provides a stable virtual IP and port</a:t>
            </a:r>
          </a:p>
          <a:p>
            <a:pPr>
              <a:spcBef>
                <a:spcPts val="600"/>
              </a:spcBef>
            </a:pPr>
            <a:r>
              <a:rPr lang="en-US" sz="2000" dirty="0"/>
              <a:t>Services allow Pods to receive traffic.</a:t>
            </a:r>
          </a:p>
          <a:p>
            <a:pPr lvl="1">
              <a:spcBef>
                <a:spcPts val="600"/>
              </a:spcBef>
              <a:buFont typeface="Wingdings" panose="05000000000000000000" pitchFamily="2" charset="2"/>
              <a:buChar char="Ø"/>
            </a:pPr>
            <a:r>
              <a:rPr lang="en-US" sz="180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dirty="0"/>
              <a:t>Typical app in a good case will have approx. 15 dependencies on other development groups</a:t>
            </a:r>
          </a:p>
          <a:p>
            <a:pPr marL="0" indent="0">
              <a:buNone/>
            </a:pPr>
            <a:endParaRPr lang="en-US" sz="2800" dirty="0"/>
          </a:p>
          <a:p>
            <a:r>
              <a:rPr lang="en-US" sz="2800" dirty="0"/>
              <a:t>Manual handoffs of data in file share drives</a:t>
            </a:r>
          </a:p>
          <a:p>
            <a:r>
              <a:rPr lang="en-US" sz="2800" dirty="0"/>
              <a:t>Sharing of data tables</a:t>
            </a:r>
          </a:p>
          <a:p>
            <a:r>
              <a:rPr lang="en-US" sz="2800" dirty="0"/>
              <a:t>Requisition of data center resources</a:t>
            </a:r>
          </a:p>
          <a:p>
            <a:r>
              <a:rPr lang="en-US" sz="2800" dirty="0"/>
              <a:t>Approval from internal security groups</a:t>
            </a:r>
          </a:p>
          <a:p>
            <a:r>
              <a:rPr lang="en-US" sz="2800" dirty="0"/>
              <a:t>Future creation of API’s </a:t>
            </a:r>
          </a:p>
          <a:p>
            <a:pPr marL="457200" lvl="2" indent="-228600">
              <a:buFont typeface="Wingdings" panose="05000000000000000000" pitchFamily="2" charset="2"/>
              <a:buChar char="Ø"/>
            </a:pPr>
            <a:r>
              <a:rPr lang="en-US" b="1"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dirty="0"/>
              <a:t>Designate objects for specific environments such as development, test and production</a:t>
            </a:r>
          </a:p>
          <a:p>
            <a:pPr>
              <a:spcBef>
                <a:spcPts val="600"/>
              </a:spcBef>
            </a:pPr>
            <a:r>
              <a:rPr lang="en-US" sz="2000" dirty="0"/>
              <a:t>Set versions to objects </a:t>
            </a:r>
          </a:p>
          <a:p>
            <a:pPr>
              <a:spcBef>
                <a:spcPts val="600"/>
              </a:spcBef>
            </a:pPr>
            <a:r>
              <a:rPr lang="en-US" sz="2000" dirty="0"/>
              <a:t>Set roles or other arbitrary information to classify objects</a:t>
            </a:r>
          </a:p>
          <a:p>
            <a:pPr>
              <a:spcBef>
                <a:spcPts val="600"/>
              </a:spcBef>
            </a:pPr>
            <a:r>
              <a:rPr lang="en-US" sz="2000" dirty="0"/>
              <a:t>Can be added or modified at any time</a:t>
            </a:r>
            <a:endParaRPr lang="en-US" sz="120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4F17B-AF9D-4244-8EFA-78C555814A06}"/>
              </a:ext>
            </a:extLst>
          </p:cNvPr>
          <p:cNvSpPr>
            <a:spLocks noGrp="1"/>
          </p:cNvSpPr>
          <p:nvPr>
            <p:ph idx="1"/>
          </p:nvPr>
        </p:nvSpPr>
        <p:spPr/>
        <p:txBody>
          <a:bodyPr/>
          <a:lstStyle/>
          <a:p>
            <a:r>
              <a:rPr lang="en-US" dirty="0"/>
              <a:t>Let’s break the monolithic application from Day 1 into Microservices</a:t>
            </a:r>
          </a:p>
        </p:txBody>
      </p:sp>
    </p:spTree>
    <p:extLst>
      <p:ext uri="{BB962C8B-B14F-4D97-AF65-F5344CB8AC3E}">
        <p14:creationId xmlns:p14="http://schemas.microsoft.com/office/powerpoint/2010/main" val="3282357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9" y="2126404"/>
            <a:ext cx="1535542" cy="1029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a:t>name</a:t>
            </a:r>
          </a:p>
          <a:p>
            <a:pPr marL="285750" indent="-285750">
              <a:buFont typeface="Arial" panose="020B0604020202020204" pitchFamily="34" charset="0"/>
              <a:buChar char="•"/>
            </a:pPr>
            <a:r>
              <a:rPr lang="en-US" sz="1600" dirty="0"/>
              <a:t>description</a:t>
            </a:r>
          </a:p>
          <a:p>
            <a:pPr marL="285750" indent="-285750">
              <a:buFont typeface="Arial" panose="020B0604020202020204" pitchFamily="34" charset="0"/>
              <a:buChar char="•"/>
            </a:pPr>
            <a:r>
              <a:rPr lang="en-US" sz="1600" dirty="0"/>
              <a:t>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2557047"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r>
              <a:rPr lang="en-US" dirty="0">
                <a:solidFill>
                  <a:schemeClr val="accent3">
                    <a:lumMod val="75000"/>
                  </a:schemeClr>
                </a:solidFill>
                <a:latin typeface="+mn-lt"/>
              </a:rPr>
              <a:t>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723246" cy="369332"/>
          </a:xfrm>
          <a:prstGeom prst="rect">
            <a:avLst/>
          </a:prstGeom>
          <a:noFill/>
        </p:spPr>
        <p:txBody>
          <a:bodyPr wrap="none" rtlCol="0">
            <a:spAutoFit/>
          </a:bodyPr>
          <a:lstStyle/>
          <a:p>
            <a:r>
              <a:rPr lang="en-US" dirty="0">
                <a:solidFill>
                  <a:schemeClr val="accent3">
                    <a:lumMod val="75000"/>
                  </a:schemeClr>
                </a:solidFill>
                <a:latin typeface="+mn-lt"/>
              </a:rPr>
              <a:t>Get and set product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a:p>
            <a:pPr marL="285750" indent="-285750">
              <a:buFont typeface="Arial" panose="020B0604020202020204" pitchFamily="34" charset="0"/>
              <a:buChar char="•"/>
            </a:pPr>
            <a:r>
              <a:rPr lang="en-US" sz="1600" dirty="0"/>
              <a:t>Read the two services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1830116" cy="369332"/>
          </a:xfrm>
          <a:prstGeom prst="rect">
            <a:avLst/>
          </a:prstGeom>
          <a:noFill/>
        </p:spPr>
        <p:txBody>
          <a:bodyPr wrap="none" rtlCol="0">
            <a:spAutoFit/>
          </a:bodyPr>
          <a:lstStyle/>
          <a:p>
            <a:r>
              <a:rPr lang="en-US" dirty="0">
                <a:solidFill>
                  <a:schemeClr val="accent5">
                    <a:lumMod val="75000"/>
                  </a:schemeClr>
                </a:solidFill>
                <a:latin typeface="+mn-lt"/>
              </a:rPr>
              <a:t>shopfront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358868" cy="646331"/>
          </a:xfrm>
          <a:prstGeom prst="rect">
            <a:avLst/>
          </a:prstGeom>
          <a:noFill/>
        </p:spPr>
        <p:txBody>
          <a:bodyPr wrap="none" rtlCol="0">
            <a:spAutoFit/>
          </a:bodyPr>
          <a:lstStyle/>
          <a:p>
            <a:r>
              <a:rPr lang="en-US" dirty="0">
                <a:solidFill>
                  <a:schemeClr val="accent5">
                    <a:lumMod val="75000"/>
                  </a:schemeClr>
                </a:solidFill>
                <a:latin typeface="+mn-lt"/>
              </a:rPr>
              <a:t>User checking product details and</a:t>
            </a:r>
          </a:p>
          <a:p>
            <a:r>
              <a:rPr lang="en-US" dirty="0">
                <a:solidFill>
                  <a:schemeClr val="accent5">
                    <a:lumMod val="75000"/>
                  </a:schemeClr>
                </a:solidFill>
                <a:latin typeface="+mn-lt"/>
              </a:rPr>
              <a:t>stock available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product id</a:t>
            </a:r>
          </a:p>
          <a:p>
            <a:pPr marL="285750" indent="-285750">
              <a:buFont typeface="Arial" panose="020B0604020202020204" pitchFamily="34" charset="0"/>
              <a:buChar char="•"/>
            </a:pPr>
            <a:r>
              <a:rPr lang="en-US" sz="1400" dirty="0" err="1"/>
              <a:t>sku</a:t>
            </a:r>
            <a:endParaRPr lang="en-US" sz="1400" dirty="0"/>
          </a:p>
          <a:p>
            <a:pPr marL="285750" indent="-285750">
              <a:buFont typeface="Arial" panose="020B0604020202020204" pitchFamily="34" charset="0"/>
              <a:buChar char="•"/>
            </a:pPr>
            <a:r>
              <a:rPr lang="en-US" sz="1400" dirty="0"/>
              <a:t>amount available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2227085" cy="369332"/>
          </a:xfrm>
          <a:prstGeom prst="rect">
            <a:avLst/>
          </a:prstGeom>
          <a:noFill/>
        </p:spPr>
        <p:txBody>
          <a:bodyPr wrap="none" rtlCol="0">
            <a:spAutoFit/>
          </a:bodyPr>
          <a:lstStyle/>
          <a:p>
            <a:r>
              <a:rPr lang="en-US" dirty="0" err="1">
                <a:solidFill>
                  <a:srgbClr val="0070C0"/>
                </a:solidFill>
                <a:latin typeface="+mn-lt"/>
              </a:rPr>
              <a:t>stockmanager</a:t>
            </a:r>
            <a:r>
              <a:rPr lang="en-US" dirty="0">
                <a:solidFill>
                  <a:srgbClr val="0070C0"/>
                </a:solidFill>
                <a:latin typeface="+mn-lt"/>
              </a:rPr>
              <a: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470485" cy="369332"/>
          </a:xfrm>
          <a:prstGeom prst="rect">
            <a:avLst/>
          </a:prstGeom>
          <a:noFill/>
        </p:spPr>
        <p:txBody>
          <a:bodyPr wrap="none" rtlCol="0">
            <a:spAutoFit/>
          </a:bodyPr>
          <a:lstStyle/>
          <a:p>
            <a:r>
              <a:rPr lang="en-US" dirty="0">
                <a:solidFill>
                  <a:srgbClr val="0070C0"/>
                </a:solidFill>
                <a:latin typeface="+mn-lt"/>
              </a:rPr>
              <a:t>Get and set stock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20820" cy="369332"/>
          </a:xfrm>
          <a:prstGeom prst="rect">
            <a:avLst/>
          </a:prstGeom>
          <a:noFill/>
        </p:spPr>
        <p:txBody>
          <a:bodyPr wrap="none" rtlCol="0">
            <a:spAutoFit/>
          </a:bodyPr>
          <a:lstStyle/>
          <a:p>
            <a:r>
              <a:rPr lang="en-US" dirty="0" err="1"/>
              <a:t>fakeDAO</a:t>
            </a:r>
            <a:endParaRPr lang="en-US" dirty="0"/>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2125325" cy="369332"/>
          </a:xfrm>
          <a:prstGeom prst="rect">
            <a:avLst/>
          </a:prstGeom>
          <a:noFill/>
        </p:spPr>
        <p:txBody>
          <a:bodyPr wrap="none" rtlCol="0">
            <a:spAutoFit/>
          </a:bodyPr>
          <a:lstStyle/>
          <a:p>
            <a:r>
              <a:rPr lang="en-US" dirty="0"/>
              <a:t>Transactional DAO</a:t>
            </a:r>
          </a:p>
        </p:txBody>
      </p:sp>
    </p:spTree>
    <p:extLst>
      <p:ext uri="{BB962C8B-B14F-4D97-AF65-F5344CB8AC3E}">
        <p14:creationId xmlns:p14="http://schemas.microsoft.com/office/powerpoint/2010/main" val="1492098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Image &amp; Kubernetes Requirements</a:t>
            </a:r>
            <a:br>
              <a:rPr lang="en-US" dirty="0"/>
            </a:br>
            <a:r>
              <a:rPr lang="en-US" sz="2800" dirty="0"/>
              <a:t>(To run the App)</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27149" y="1425192"/>
            <a:ext cx="1830373" cy="646331"/>
          </a:xfrm>
          <a:prstGeom prst="rect">
            <a:avLst/>
          </a:prstGeom>
          <a:noFill/>
        </p:spPr>
        <p:txBody>
          <a:bodyPr wrap="none" rtlCol="0">
            <a:spAutoFit/>
          </a:bodyPr>
          <a:lstStyle/>
          <a:p>
            <a:r>
              <a:rPr lang="en-US" dirty="0" err="1">
                <a:solidFill>
                  <a:srgbClr val="008200"/>
                </a:solidFill>
                <a:latin typeface="+mn-lt"/>
              </a:rPr>
              <a:t>productcatalogue</a:t>
            </a:r>
            <a:endParaRPr lang="en-US" dirty="0">
              <a:solidFill>
                <a:srgbClr val="008200"/>
              </a:solidFill>
              <a:latin typeface="+mn-lt"/>
            </a:endParaRPr>
          </a:p>
          <a:p>
            <a:r>
              <a:rPr lang="en-US" dirty="0">
                <a:solidFill>
                  <a:srgbClr val="008200"/>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stock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3098118" y="2893685"/>
            <a:ext cx="1500411" cy="646331"/>
          </a:xfrm>
          <a:prstGeom prst="rect">
            <a:avLst/>
          </a:prstGeom>
          <a:noFill/>
        </p:spPr>
        <p:txBody>
          <a:bodyPr wrap="none" rtlCol="0">
            <a:spAutoFit/>
          </a:bodyPr>
          <a:lstStyle/>
          <a:p>
            <a:r>
              <a:rPr lang="en-US" dirty="0" err="1">
                <a:solidFill>
                  <a:schemeClr val="accent6">
                    <a:lumMod val="50000"/>
                  </a:schemeClr>
                </a:solidFill>
                <a:latin typeface="+mn-lt"/>
              </a:rPr>
              <a:t>stockmanager</a:t>
            </a:r>
            <a:endParaRPr lang="en-US" dirty="0">
              <a:solidFill>
                <a:schemeClr val="accent6">
                  <a:lumMod val="50000"/>
                </a:schemeClr>
              </a:solidFill>
              <a:latin typeface="+mn-lt"/>
            </a:endParaRPr>
          </a:p>
          <a:p>
            <a:r>
              <a:rPr lang="en-US" dirty="0">
                <a:solidFill>
                  <a:schemeClr val="accent6">
                    <a:lumMod val="50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lumMod val="75000"/>
                    <a:lumOff val="25000"/>
                  </a:schemeClr>
                </a:solidFill>
              </a:rPr>
              <a:t>To run shopfront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296602" y="4248834"/>
            <a:ext cx="1103444" cy="646331"/>
          </a:xfrm>
          <a:prstGeom prst="rect">
            <a:avLst/>
          </a:prstGeom>
          <a:noFill/>
        </p:spPr>
        <p:txBody>
          <a:bodyPr wrap="none" rtlCol="0">
            <a:spAutoFit/>
          </a:bodyPr>
          <a:lstStyle/>
          <a:p>
            <a:r>
              <a:rPr lang="en-US" dirty="0">
                <a:solidFill>
                  <a:schemeClr val="accent4">
                    <a:lumMod val="75000"/>
                  </a:schemeClr>
                </a:solidFill>
                <a:latin typeface="+mn-lt"/>
              </a:rPr>
              <a:t>shopfront</a:t>
            </a:r>
          </a:p>
          <a:p>
            <a:r>
              <a:rPr lang="en-US" dirty="0">
                <a:solidFill>
                  <a:schemeClr val="accent4">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
        <p:nvSpPr>
          <p:cNvPr id="17" name="Rectangle 16">
            <a:extLst>
              <a:ext uri="{FF2B5EF4-FFF2-40B4-BE49-F238E27FC236}">
                <a16:creationId xmlns:a16="http://schemas.microsoft.com/office/drawing/2014/main" id="{DA545F51-61EE-584A-87B3-03B753F27C24}"/>
              </a:ext>
            </a:extLst>
          </p:cNvPr>
          <p:cNvSpPr/>
          <p:nvPr/>
        </p:nvSpPr>
        <p:spPr>
          <a:xfrm>
            <a:off x="431792" y="1910410"/>
            <a:ext cx="1016008" cy="476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r>
              <a:rPr lang="en-US" sz="1200" dirty="0"/>
              <a:t> “service”</a:t>
            </a:r>
          </a:p>
        </p:txBody>
      </p:sp>
      <p:sp>
        <p:nvSpPr>
          <p:cNvPr id="18" name="Rectangle 17">
            <a:extLst>
              <a:ext uri="{FF2B5EF4-FFF2-40B4-BE49-F238E27FC236}">
                <a16:creationId xmlns:a16="http://schemas.microsoft.com/office/drawing/2014/main" id="{4E9DE140-6E78-7A40-BD0E-2C9ADFAE4307}"/>
              </a:ext>
            </a:extLst>
          </p:cNvPr>
          <p:cNvSpPr/>
          <p:nvPr/>
        </p:nvSpPr>
        <p:spPr>
          <a:xfrm>
            <a:off x="1200224" y="2254225"/>
            <a:ext cx="1684159" cy="3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“replication controller”</a:t>
            </a:r>
          </a:p>
        </p:txBody>
      </p:sp>
      <p:sp>
        <p:nvSpPr>
          <p:cNvPr id="6" name="Rectangle 5">
            <a:extLst>
              <a:ext uri="{FF2B5EF4-FFF2-40B4-BE49-F238E27FC236}">
                <a16:creationId xmlns:a16="http://schemas.microsoft.com/office/drawing/2014/main" id="{32F53452-B6FB-7A4F-974A-FB516A97F079}"/>
              </a:ext>
            </a:extLst>
          </p:cNvPr>
          <p:cNvSpPr/>
          <p:nvPr/>
        </p:nvSpPr>
        <p:spPr>
          <a:xfrm>
            <a:off x="393439" y="1612989"/>
            <a:ext cx="1556836" cy="307777"/>
          </a:xfrm>
          <a:prstGeom prst="rect">
            <a:avLst/>
          </a:prstGeom>
        </p:spPr>
        <p:txBody>
          <a:bodyPr wrap="none">
            <a:spAutoFit/>
          </a:bodyPr>
          <a:lstStyle/>
          <a:p>
            <a:r>
              <a:rPr lang="en-US" sz="1400" dirty="0" err="1">
                <a:solidFill>
                  <a:srgbClr val="008200"/>
                </a:solidFill>
              </a:rPr>
              <a:t>productcatalogue</a:t>
            </a:r>
            <a:endParaRPr lang="en-US" sz="1400" dirty="0">
              <a:solidFill>
                <a:srgbClr val="008200"/>
              </a:solidFill>
            </a:endParaRPr>
          </a:p>
        </p:txBody>
      </p:sp>
      <p:sp>
        <p:nvSpPr>
          <p:cNvPr id="20" name="Rectangle 19">
            <a:extLst>
              <a:ext uri="{FF2B5EF4-FFF2-40B4-BE49-F238E27FC236}">
                <a16:creationId xmlns:a16="http://schemas.microsoft.com/office/drawing/2014/main" id="{73382B9B-F57D-204F-8060-64E0562E8B48}"/>
              </a:ext>
            </a:extLst>
          </p:cNvPr>
          <p:cNvSpPr/>
          <p:nvPr/>
        </p:nvSpPr>
        <p:spPr>
          <a:xfrm>
            <a:off x="163976" y="2387352"/>
            <a:ext cx="984845" cy="36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kubernetes</a:t>
            </a:r>
            <a:endParaRPr lang="en-US" sz="1200" dirty="0"/>
          </a:p>
          <a:p>
            <a:r>
              <a:rPr lang="en-US" sz="1200" dirty="0"/>
              <a:t>“pod”</a:t>
            </a:r>
          </a:p>
        </p:txBody>
      </p:sp>
      <p:sp>
        <p:nvSpPr>
          <p:cNvPr id="21" name="Rectangle 20">
            <a:extLst>
              <a:ext uri="{FF2B5EF4-FFF2-40B4-BE49-F238E27FC236}">
                <a16:creationId xmlns:a16="http://schemas.microsoft.com/office/drawing/2014/main" id="{3B990B9C-E303-3A41-A5CC-6AB84EB6A768}"/>
              </a:ext>
            </a:extLst>
          </p:cNvPr>
          <p:cNvSpPr/>
          <p:nvPr/>
        </p:nvSpPr>
        <p:spPr>
          <a:xfrm>
            <a:off x="427101" y="3308933"/>
            <a:ext cx="1016008" cy="47694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24" name="Rectangle 23">
            <a:extLst>
              <a:ext uri="{FF2B5EF4-FFF2-40B4-BE49-F238E27FC236}">
                <a16:creationId xmlns:a16="http://schemas.microsoft.com/office/drawing/2014/main" id="{0D27B614-9F5E-994A-951C-EBC895924444}"/>
              </a:ext>
            </a:extLst>
          </p:cNvPr>
          <p:cNvSpPr/>
          <p:nvPr/>
        </p:nvSpPr>
        <p:spPr>
          <a:xfrm>
            <a:off x="1195533" y="3652748"/>
            <a:ext cx="1684159" cy="3556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25" name="Rectangle 24">
            <a:extLst>
              <a:ext uri="{FF2B5EF4-FFF2-40B4-BE49-F238E27FC236}">
                <a16:creationId xmlns:a16="http://schemas.microsoft.com/office/drawing/2014/main" id="{AB1EF95D-D28C-B645-85A6-9B77C81C7A41}"/>
              </a:ext>
            </a:extLst>
          </p:cNvPr>
          <p:cNvSpPr/>
          <p:nvPr/>
        </p:nvSpPr>
        <p:spPr>
          <a:xfrm>
            <a:off x="388748" y="3011512"/>
            <a:ext cx="1308371" cy="307777"/>
          </a:xfrm>
          <a:prstGeom prst="rect">
            <a:avLst/>
          </a:prstGeom>
        </p:spPr>
        <p:txBody>
          <a:bodyPr wrap="none">
            <a:spAutoFit/>
          </a:bodyPr>
          <a:lstStyle/>
          <a:p>
            <a:r>
              <a:rPr lang="en-US" sz="1400" dirty="0" err="1">
                <a:solidFill>
                  <a:schemeClr val="accent6">
                    <a:lumMod val="50000"/>
                  </a:schemeClr>
                </a:solidFill>
              </a:rPr>
              <a:t>stockmanager</a:t>
            </a:r>
            <a:endParaRPr lang="en-US" sz="1400" dirty="0">
              <a:solidFill>
                <a:schemeClr val="accent6">
                  <a:lumMod val="50000"/>
                </a:schemeClr>
              </a:solidFill>
            </a:endParaRPr>
          </a:p>
        </p:txBody>
      </p:sp>
      <p:sp>
        <p:nvSpPr>
          <p:cNvPr id="27" name="Rectangle 26">
            <a:extLst>
              <a:ext uri="{FF2B5EF4-FFF2-40B4-BE49-F238E27FC236}">
                <a16:creationId xmlns:a16="http://schemas.microsoft.com/office/drawing/2014/main" id="{8674EFD5-D5D1-074C-9AB5-32089EAB835B}"/>
              </a:ext>
            </a:extLst>
          </p:cNvPr>
          <p:cNvSpPr/>
          <p:nvPr/>
        </p:nvSpPr>
        <p:spPr>
          <a:xfrm>
            <a:off x="159285" y="3785875"/>
            <a:ext cx="984845" cy="3635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sp>
        <p:nvSpPr>
          <p:cNvPr id="34" name="Rectangle 33">
            <a:extLst>
              <a:ext uri="{FF2B5EF4-FFF2-40B4-BE49-F238E27FC236}">
                <a16:creationId xmlns:a16="http://schemas.microsoft.com/office/drawing/2014/main" id="{AF94C03F-5127-054D-8C52-D88727E59218}"/>
              </a:ext>
            </a:extLst>
          </p:cNvPr>
          <p:cNvSpPr/>
          <p:nvPr/>
        </p:nvSpPr>
        <p:spPr>
          <a:xfrm>
            <a:off x="445904" y="4838640"/>
            <a:ext cx="1016008" cy="476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r>
              <a:rPr lang="en-US" sz="1200" dirty="0">
                <a:solidFill>
                  <a:schemeClr val="tx1">
                    <a:lumMod val="75000"/>
                    <a:lumOff val="25000"/>
                  </a:schemeClr>
                </a:solidFill>
              </a:rPr>
              <a:t> “service”</a:t>
            </a:r>
          </a:p>
        </p:txBody>
      </p:sp>
      <p:sp>
        <p:nvSpPr>
          <p:cNvPr id="35" name="Rectangle 34">
            <a:extLst>
              <a:ext uri="{FF2B5EF4-FFF2-40B4-BE49-F238E27FC236}">
                <a16:creationId xmlns:a16="http://schemas.microsoft.com/office/drawing/2014/main" id="{9FCD08B7-0600-3A4A-AA4A-FAC7470BCDB2}"/>
              </a:ext>
            </a:extLst>
          </p:cNvPr>
          <p:cNvSpPr/>
          <p:nvPr/>
        </p:nvSpPr>
        <p:spPr>
          <a:xfrm>
            <a:off x="1214336" y="5182455"/>
            <a:ext cx="1684159" cy="35562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“replication controller”</a:t>
            </a:r>
          </a:p>
        </p:txBody>
      </p:sp>
      <p:sp>
        <p:nvSpPr>
          <p:cNvPr id="36" name="Rectangle 35">
            <a:extLst>
              <a:ext uri="{FF2B5EF4-FFF2-40B4-BE49-F238E27FC236}">
                <a16:creationId xmlns:a16="http://schemas.microsoft.com/office/drawing/2014/main" id="{7B213632-436A-2C4A-95D6-D8656BA576E3}"/>
              </a:ext>
            </a:extLst>
          </p:cNvPr>
          <p:cNvSpPr/>
          <p:nvPr/>
        </p:nvSpPr>
        <p:spPr>
          <a:xfrm>
            <a:off x="407551" y="4541219"/>
            <a:ext cx="930063" cy="307777"/>
          </a:xfrm>
          <a:prstGeom prst="rect">
            <a:avLst/>
          </a:prstGeom>
        </p:spPr>
        <p:txBody>
          <a:bodyPr wrap="none">
            <a:spAutoFit/>
          </a:bodyPr>
          <a:lstStyle/>
          <a:p>
            <a:r>
              <a:rPr lang="en-US" sz="1400" dirty="0">
                <a:solidFill>
                  <a:schemeClr val="accent4">
                    <a:lumMod val="75000"/>
                  </a:schemeClr>
                </a:solidFill>
              </a:rPr>
              <a:t>shopfront</a:t>
            </a:r>
          </a:p>
        </p:txBody>
      </p:sp>
      <p:sp>
        <p:nvSpPr>
          <p:cNvPr id="37" name="Rectangle 36">
            <a:extLst>
              <a:ext uri="{FF2B5EF4-FFF2-40B4-BE49-F238E27FC236}">
                <a16:creationId xmlns:a16="http://schemas.microsoft.com/office/drawing/2014/main" id="{35F7AEA5-A87E-8649-991B-5880A3193BFA}"/>
              </a:ext>
            </a:extLst>
          </p:cNvPr>
          <p:cNvSpPr/>
          <p:nvPr/>
        </p:nvSpPr>
        <p:spPr>
          <a:xfrm>
            <a:off x="178088" y="5315582"/>
            <a:ext cx="984845" cy="363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lumMod val="75000"/>
                    <a:lumOff val="25000"/>
                  </a:schemeClr>
                </a:solidFill>
              </a:rPr>
              <a:t>kubernetes</a:t>
            </a:r>
            <a:endParaRPr lang="en-US" sz="1200" dirty="0">
              <a:solidFill>
                <a:schemeClr val="tx1">
                  <a:lumMod val="75000"/>
                  <a:lumOff val="25000"/>
                </a:schemeClr>
              </a:solidFill>
            </a:endParaRPr>
          </a:p>
          <a:p>
            <a:r>
              <a:rPr lang="en-US" sz="1200" dirty="0">
                <a:solidFill>
                  <a:schemeClr val="tx1">
                    <a:lumMod val="75000"/>
                    <a:lumOff val="25000"/>
                  </a:schemeClr>
                </a:solidFill>
              </a:rPr>
              <a:t>“pod”</a:t>
            </a:r>
          </a:p>
        </p:txBody>
      </p:sp>
      <p:cxnSp>
        <p:nvCxnSpPr>
          <p:cNvPr id="9" name="Straight Arrow Connector 8">
            <a:extLst>
              <a:ext uri="{FF2B5EF4-FFF2-40B4-BE49-F238E27FC236}">
                <a16:creationId xmlns:a16="http://schemas.microsoft.com/office/drawing/2014/main" id="{C2BA478C-65B2-CD49-8C0B-04E55BD5B381}"/>
              </a:ext>
            </a:extLst>
          </p:cNvPr>
          <p:cNvCxnSpPr/>
          <p:nvPr/>
        </p:nvCxnSpPr>
        <p:spPr>
          <a:xfrm flipH="1">
            <a:off x="3027149" y="2387352"/>
            <a:ext cx="935251" cy="12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36DF20-5A11-4A46-93D2-8C60D33FC67D}"/>
              </a:ext>
            </a:extLst>
          </p:cNvPr>
          <p:cNvCxnSpPr/>
          <p:nvPr/>
        </p:nvCxnSpPr>
        <p:spPr>
          <a:xfrm flipH="1">
            <a:off x="3034239" y="3722251"/>
            <a:ext cx="935251" cy="1272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09EF2F-A864-9B4D-B3FE-B18812D45FC0}"/>
              </a:ext>
            </a:extLst>
          </p:cNvPr>
          <p:cNvCxnSpPr/>
          <p:nvPr/>
        </p:nvCxnSpPr>
        <p:spPr>
          <a:xfrm flipH="1">
            <a:off x="3034239" y="5251958"/>
            <a:ext cx="935251" cy="12724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86D59D-3D26-7A47-ADDE-B66A66ABA7B7}"/>
              </a:ext>
            </a:extLst>
          </p:cNvPr>
          <p:cNvCxnSpPr>
            <a:cxnSpLocks/>
            <a:stCxn id="32" idx="3"/>
          </p:cNvCxnSpPr>
          <p:nvPr/>
        </p:nvCxnSpPr>
        <p:spPr>
          <a:xfrm>
            <a:off x="5649725" y="5048387"/>
            <a:ext cx="97967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C2E8E2-8623-314D-AF5E-A4CDB0A6FC8C}"/>
              </a:ext>
            </a:extLst>
          </p:cNvPr>
          <p:cNvSpPr txBox="1"/>
          <p:nvPr/>
        </p:nvSpPr>
        <p:spPr>
          <a:xfrm>
            <a:off x="6633358" y="4530752"/>
            <a:ext cx="2133600" cy="1569660"/>
          </a:xfrm>
          <a:prstGeom prst="rect">
            <a:avLst/>
          </a:prstGeom>
          <a:noFill/>
        </p:spPr>
        <p:txBody>
          <a:bodyPr wrap="square" rtlCol="0">
            <a:spAutoFit/>
          </a:bodyPr>
          <a:lstStyle/>
          <a:p>
            <a:r>
              <a:rPr lang="en-US" sz="1600" dirty="0">
                <a:latin typeface="+mn-lt"/>
              </a:rPr>
              <a:t>This is the API-composer service that doesn’t have direct </a:t>
            </a:r>
            <a:r>
              <a:rPr lang="en-US" sz="1600" dirty="0" err="1">
                <a:latin typeface="+mn-lt"/>
              </a:rPr>
              <a:t>db</a:t>
            </a:r>
            <a:r>
              <a:rPr lang="en-US" sz="1600" dirty="0">
                <a:latin typeface="+mn-lt"/>
              </a:rPr>
              <a:t> access, but use the other two services for data access</a:t>
            </a:r>
          </a:p>
        </p:txBody>
      </p:sp>
    </p:spTree>
    <p:extLst>
      <p:ext uri="{BB962C8B-B14F-4D97-AF65-F5344CB8AC3E}">
        <p14:creationId xmlns:p14="http://schemas.microsoft.com/office/powerpoint/2010/main" val="915782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Resources</a:t>
            </a:r>
            <a:br>
              <a:rPr lang="en-US" dirty="0"/>
            </a:br>
            <a:r>
              <a:rPr lang="en-US" sz="2800" dirty="0"/>
              <a:t>(To run the App)</a:t>
            </a:r>
          </a:p>
        </p:txBody>
      </p:sp>
      <p:sp>
        <p:nvSpPr>
          <p:cNvPr id="27" name="Rectangle 26">
            <a:extLst>
              <a:ext uri="{FF2B5EF4-FFF2-40B4-BE49-F238E27FC236}">
                <a16:creationId xmlns:a16="http://schemas.microsoft.com/office/drawing/2014/main" id="{C5124253-797A-4FBD-8B78-EBB1B884953B}"/>
              </a:ext>
            </a:extLst>
          </p:cNvPr>
          <p:cNvSpPr/>
          <p:nvPr/>
        </p:nvSpPr>
        <p:spPr>
          <a:xfrm>
            <a:off x="1685638" y="174365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1685638" y="2265324"/>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1685637" y="298352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0" y="2417665"/>
            <a:ext cx="1830373" cy="369332"/>
          </a:xfrm>
          <a:prstGeom prst="rect">
            <a:avLst/>
          </a:prstGeom>
          <a:noFill/>
        </p:spPr>
        <p:txBody>
          <a:bodyPr wrap="none" rtlCol="0">
            <a:spAutoFit/>
          </a:bodyPr>
          <a:lstStyle/>
          <a:p>
            <a:r>
              <a:rPr lang="en-US" dirty="0" err="1">
                <a:solidFill>
                  <a:schemeClr val="accent3">
                    <a:lumMod val="75000"/>
                  </a:schemeClr>
                </a:solidFill>
                <a:latin typeface="+mn-lt"/>
              </a:rPr>
              <a:t>productcatalogue</a:t>
            </a:r>
            <a:endParaRPr lang="en-US" dirty="0">
              <a:solidFill>
                <a:schemeClr val="accent3">
                  <a:lumMod val="75000"/>
                </a:schemeClr>
              </a:solidFill>
              <a:latin typeface="+mn-lt"/>
            </a:endParaRPr>
          </a:p>
        </p:txBody>
      </p:sp>
      <p:sp>
        <p:nvSpPr>
          <p:cNvPr id="40" name="TextBox 39">
            <a:extLst>
              <a:ext uri="{FF2B5EF4-FFF2-40B4-BE49-F238E27FC236}">
                <a16:creationId xmlns:a16="http://schemas.microsoft.com/office/drawing/2014/main" id="{0FE36E8D-A4B5-4647-96C4-212904C3E4C4}"/>
              </a:ext>
            </a:extLst>
          </p:cNvPr>
          <p:cNvSpPr txBox="1"/>
          <p:nvPr/>
        </p:nvSpPr>
        <p:spPr>
          <a:xfrm>
            <a:off x="238204" y="4278928"/>
            <a:ext cx="1500411" cy="369332"/>
          </a:xfrm>
          <a:prstGeom prst="rect">
            <a:avLst/>
          </a:prstGeom>
          <a:noFill/>
        </p:spPr>
        <p:txBody>
          <a:bodyPr wrap="none" rtlCol="0">
            <a:spAutoFit/>
          </a:bodyPr>
          <a:lstStyle/>
          <a:p>
            <a:r>
              <a:rPr lang="en-US" dirty="0" err="1">
                <a:solidFill>
                  <a:schemeClr val="accent3">
                    <a:lumMod val="75000"/>
                  </a:schemeClr>
                </a:solidFill>
                <a:latin typeface="+mn-lt"/>
              </a:rPr>
              <a:t>stockmanager</a:t>
            </a:r>
            <a:endParaRPr lang="en-US" dirty="0">
              <a:solidFill>
                <a:schemeClr val="accent3">
                  <a:lumMod val="75000"/>
                </a:schemeClr>
              </a:solidFill>
              <a:latin typeface="+mn-lt"/>
            </a:endParaRPr>
          </a:p>
        </p:txBody>
      </p:sp>
      <p:sp>
        <p:nvSpPr>
          <p:cNvPr id="41" name="Rectangle 40">
            <a:extLst>
              <a:ext uri="{FF2B5EF4-FFF2-40B4-BE49-F238E27FC236}">
                <a16:creationId xmlns:a16="http://schemas.microsoft.com/office/drawing/2014/main" id="{8611C07B-96F2-4FD3-BF14-97A94DED7447}"/>
              </a:ext>
            </a:extLst>
          </p:cNvPr>
          <p:cNvSpPr/>
          <p:nvPr/>
        </p:nvSpPr>
        <p:spPr>
          <a:xfrm>
            <a:off x="5638801" y="253805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5638801" y="3059727"/>
            <a:ext cx="1539543" cy="824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 OR </a:t>
            </a:r>
            <a:r>
              <a:rPr lang="en-US" sz="1600" dirty="0" err="1"/>
              <a:t>Nodeport</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5642759" y="388412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4495801" y="3135898"/>
            <a:ext cx="1103444" cy="646331"/>
          </a:xfrm>
          <a:prstGeom prst="rect">
            <a:avLst/>
          </a:prstGeom>
          <a:noFill/>
        </p:spPr>
        <p:txBody>
          <a:bodyPr wrap="none" rtlCol="0">
            <a:spAutoFit/>
          </a:bodyPr>
          <a:lstStyle/>
          <a:p>
            <a:r>
              <a:rPr lang="en-US" dirty="0">
                <a:solidFill>
                  <a:schemeClr val="accent3">
                    <a:lumMod val="75000"/>
                  </a:schemeClr>
                </a:solidFill>
                <a:latin typeface="+mn-lt"/>
              </a:rPr>
              <a:t>shopfront</a:t>
            </a:r>
          </a:p>
          <a:p>
            <a:r>
              <a:rPr lang="en-US" dirty="0">
                <a:solidFill>
                  <a:schemeClr val="accent3">
                    <a:lumMod val="75000"/>
                  </a:schemeClr>
                </a:solidFill>
                <a:latin typeface="+mn-lt"/>
              </a:rPr>
              <a:t>service</a:t>
            </a:r>
          </a:p>
        </p:txBody>
      </p:sp>
      <p:sp>
        <p:nvSpPr>
          <p:cNvPr id="26" name="Rectangle 25">
            <a:extLst>
              <a:ext uri="{FF2B5EF4-FFF2-40B4-BE49-F238E27FC236}">
                <a16:creationId xmlns:a16="http://schemas.microsoft.com/office/drawing/2014/main" id="{72D97509-BF5C-E448-95E4-B951DB88E503}"/>
              </a:ext>
            </a:extLst>
          </p:cNvPr>
          <p:cNvSpPr/>
          <p:nvPr/>
        </p:nvSpPr>
        <p:spPr>
          <a:xfrm>
            <a:off x="1699285" y="3713607"/>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28" name="Rectangle 27">
            <a:extLst>
              <a:ext uri="{FF2B5EF4-FFF2-40B4-BE49-F238E27FC236}">
                <a16:creationId xmlns:a16="http://schemas.microsoft.com/office/drawing/2014/main" id="{18DEBE88-88DE-E14D-9261-F9BF3B907AF5}"/>
              </a:ext>
            </a:extLst>
          </p:cNvPr>
          <p:cNvSpPr/>
          <p:nvPr/>
        </p:nvSpPr>
        <p:spPr>
          <a:xfrm>
            <a:off x="1699285" y="4235278"/>
            <a:ext cx="1539543" cy="718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NodePort</a:t>
            </a:r>
            <a:r>
              <a:rPr lang="en-US" sz="1600" dirty="0"/>
              <a:t> OR </a:t>
            </a:r>
            <a:r>
              <a:rPr lang="en-US" sz="1600" dirty="0" err="1"/>
              <a:t>clusterIP</a:t>
            </a:r>
            <a:r>
              <a:rPr lang="en-US" sz="1600" dirty="0"/>
              <a:t>)</a:t>
            </a:r>
          </a:p>
        </p:txBody>
      </p:sp>
      <p:sp>
        <p:nvSpPr>
          <p:cNvPr id="29" name="Rectangle 28">
            <a:extLst>
              <a:ext uri="{FF2B5EF4-FFF2-40B4-BE49-F238E27FC236}">
                <a16:creationId xmlns:a16="http://schemas.microsoft.com/office/drawing/2014/main" id="{5B4C761D-1A04-0E48-9111-F2A2B904BB10}"/>
              </a:ext>
            </a:extLst>
          </p:cNvPr>
          <p:cNvSpPr/>
          <p:nvPr/>
        </p:nvSpPr>
        <p:spPr>
          <a:xfrm>
            <a:off x="1699284" y="495348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Tree>
    <p:extLst>
      <p:ext uri="{BB962C8B-B14F-4D97-AF65-F5344CB8AC3E}">
        <p14:creationId xmlns:p14="http://schemas.microsoft.com/office/powerpoint/2010/main" val="269453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Project and Kubernetes</a:t>
            </a:r>
          </a:p>
        </p:txBody>
      </p:sp>
      <p:sp>
        <p:nvSpPr>
          <p:cNvPr id="39" name="TextBox 38">
            <a:extLst>
              <a:ext uri="{FF2B5EF4-FFF2-40B4-BE49-F238E27FC236}">
                <a16:creationId xmlns:a16="http://schemas.microsoft.com/office/drawing/2014/main" id="{496CDAD6-2523-4857-BD65-00EE7188B57C}"/>
              </a:ext>
            </a:extLst>
          </p:cNvPr>
          <p:cNvSpPr txBox="1"/>
          <p:nvPr/>
        </p:nvSpPr>
        <p:spPr>
          <a:xfrm>
            <a:off x="6612436" y="1662220"/>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6659287" y="4509652"/>
            <a:ext cx="1434175" cy="307777"/>
          </a:xfrm>
          <a:prstGeom prst="rect">
            <a:avLst/>
          </a:prstGeom>
          <a:noFill/>
        </p:spPr>
        <p:txBody>
          <a:bodyPr wrap="none" rtlCol="0">
            <a:spAutoFit/>
          </a:bodyPr>
          <a:lstStyle/>
          <a:p>
            <a:r>
              <a:rPr lang="en-US" sz="1400" dirty="0">
                <a:solidFill>
                  <a:schemeClr val="accent1">
                    <a:lumMod val="50000"/>
                  </a:schemeClr>
                </a:solidFill>
                <a:latin typeface="+mn-lt"/>
              </a:rPr>
              <a:t>setup commands</a:t>
            </a:r>
          </a:p>
        </p:txBody>
      </p:sp>
      <p:sp>
        <p:nvSpPr>
          <p:cNvPr id="26" name="TextBox 25">
            <a:extLst>
              <a:ext uri="{FF2B5EF4-FFF2-40B4-BE49-F238E27FC236}">
                <a16:creationId xmlns:a16="http://schemas.microsoft.com/office/drawing/2014/main" id="{BBA3E020-32DA-4F35-A571-D9EC16946D98}"/>
              </a:ext>
            </a:extLst>
          </p:cNvPr>
          <p:cNvSpPr txBox="1"/>
          <p:nvPr/>
        </p:nvSpPr>
        <p:spPr>
          <a:xfrm>
            <a:off x="5813429" y="2531783"/>
            <a:ext cx="1310359" cy="307777"/>
          </a:xfrm>
          <a:prstGeom prst="rect">
            <a:avLst/>
          </a:prstGeom>
          <a:noFill/>
        </p:spPr>
        <p:txBody>
          <a:bodyPr wrap="square" rtlCol="0">
            <a:spAutoFit/>
          </a:bodyPr>
          <a:lstStyle/>
          <a:p>
            <a:r>
              <a:rPr lang="en-US" sz="1400" dirty="0">
                <a:solidFill>
                  <a:schemeClr val="accent3">
                    <a:lumMod val="75000"/>
                  </a:schemeClr>
                </a:solidFill>
                <a:latin typeface="+mn-lt"/>
              </a:rPr>
              <a:t>Three services</a:t>
            </a:r>
          </a:p>
        </p:txBody>
      </p:sp>
      <p:sp>
        <p:nvSpPr>
          <p:cNvPr id="8" name="Right Brace 7">
            <a:extLst>
              <a:ext uri="{FF2B5EF4-FFF2-40B4-BE49-F238E27FC236}">
                <a16:creationId xmlns:a16="http://schemas.microsoft.com/office/drawing/2014/main" id="{BF5948D0-BF56-F14A-8FF9-77E3C72535A0}"/>
              </a:ext>
            </a:extLst>
          </p:cNvPr>
          <p:cNvSpPr/>
          <p:nvPr/>
        </p:nvSpPr>
        <p:spPr>
          <a:xfrm>
            <a:off x="2117396" y="2081810"/>
            <a:ext cx="468898" cy="769195"/>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51BF36B4-8C9A-8C4A-B359-4ED46D52654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730" y="1354999"/>
            <a:ext cx="3898073" cy="4155089"/>
          </a:xfrm>
          <a:prstGeom prst="rect">
            <a:avLst/>
          </a:prstGeom>
        </p:spPr>
      </p:pic>
      <p:cxnSp>
        <p:nvCxnSpPr>
          <p:cNvPr id="27" name="Straight Arrow Connector 26">
            <a:extLst>
              <a:ext uri="{FF2B5EF4-FFF2-40B4-BE49-F238E27FC236}">
                <a16:creationId xmlns:a16="http://schemas.microsoft.com/office/drawing/2014/main" id="{D5151F7D-87EF-4819-B00E-168DCB21BFF9}"/>
              </a:ext>
            </a:extLst>
          </p:cNvPr>
          <p:cNvCxnSpPr>
            <a:cxnSpLocks/>
            <a:endCxn id="26" idx="1"/>
          </p:cNvCxnSpPr>
          <p:nvPr/>
        </p:nvCxnSpPr>
        <p:spPr>
          <a:xfrm flipV="1">
            <a:off x="2057400" y="2685672"/>
            <a:ext cx="3756029" cy="446570"/>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971800" y="1829860"/>
            <a:ext cx="3617780" cy="53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A1D48B3B-4429-8444-A917-B85B34A75E52}"/>
              </a:ext>
            </a:extLst>
          </p:cNvPr>
          <p:cNvSpPr/>
          <p:nvPr/>
        </p:nvSpPr>
        <p:spPr>
          <a:xfrm>
            <a:off x="1676400" y="2667000"/>
            <a:ext cx="468898" cy="609600"/>
          </a:xfrm>
          <a:prstGeom prst="rightBrac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1676400" y="4663541"/>
            <a:ext cx="4982887" cy="440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productcatalogue</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5306138" y="5019899"/>
            <a:ext cx="1378967" cy="307777"/>
          </a:xfrm>
          <a:prstGeom prst="rect">
            <a:avLst/>
          </a:prstGeom>
          <a:noFill/>
        </p:spPr>
        <p:txBody>
          <a:bodyPr wrap="none" rtlCol="0">
            <a:spAutoFit/>
          </a:bodyPr>
          <a:lstStyle/>
          <a:p>
            <a:r>
              <a:rPr lang="en-US" sz="1400" dirty="0">
                <a:solidFill>
                  <a:schemeClr val="accent6">
                    <a:lumMod val="50000"/>
                  </a:schemeClr>
                </a:solidFill>
                <a:latin typeface="+mn-lt"/>
              </a:rPr>
              <a:t>application class</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8" name="Picture 7">
            <a:extLst>
              <a:ext uri="{FF2B5EF4-FFF2-40B4-BE49-F238E27FC236}">
                <a16:creationId xmlns:a16="http://schemas.microsoft.com/office/drawing/2014/main" id="{81550F06-C293-1A4A-AE80-A50717EE22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117" y="1409266"/>
            <a:ext cx="4085127" cy="4502150"/>
          </a:xfrm>
          <a:prstGeom prst="rect">
            <a:avLst/>
          </a:prstGeom>
        </p:spPr>
      </p:pic>
      <p:sp>
        <p:nvSpPr>
          <p:cNvPr id="19" name="TextBox 18">
            <a:extLst>
              <a:ext uri="{FF2B5EF4-FFF2-40B4-BE49-F238E27FC236}">
                <a16:creationId xmlns:a16="http://schemas.microsoft.com/office/drawing/2014/main" id="{FBCF2A10-CD80-614B-B828-AFF9E866DD35}"/>
              </a:ext>
            </a:extLst>
          </p:cNvPr>
          <p:cNvSpPr txBox="1"/>
          <p:nvPr/>
        </p:nvSpPr>
        <p:spPr>
          <a:xfrm>
            <a:off x="5186016" y="5403593"/>
            <a:ext cx="1214784" cy="307777"/>
          </a:xfrm>
          <a:prstGeom prst="rect">
            <a:avLst/>
          </a:prstGeom>
          <a:noFill/>
        </p:spPr>
        <p:txBody>
          <a:bodyPr wrap="squar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cxnSp>
        <p:nvCxnSpPr>
          <p:cNvPr id="20" name="Straight Arrow Connector 19">
            <a:extLst>
              <a:ext uri="{FF2B5EF4-FFF2-40B4-BE49-F238E27FC236}">
                <a16:creationId xmlns:a16="http://schemas.microsoft.com/office/drawing/2014/main" id="{4B1DAC4E-110C-2541-A651-37F11E9BA792}"/>
              </a:ext>
            </a:extLst>
          </p:cNvPr>
          <p:cNvCxnSpPr>
            <a:cxnSpLocks/>
            <a:endCxn id="19" idx="1"/>
          </p:cNvCxnSpPr>
          <p:nvPr/>
        </p:nvCxnSpPr>
        <p:spPr>
          <a:xfrm>
            <a:off x="1516690" y="5325449"/>
            <a:ext cx="3669326" cy="2320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a:off x="3733800" y="4648200"/>
            <a:ext cx="1572338" cy="5255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p:cNvCxnSpPr>
          <p:nvPr/>
        </p:nvCxnSpPr>
        <p:spPr>
          <a:xfrm flipV="1">
            <a:off x="3352800" y="3916075"/>
            <a:ext cx="1833216" cy="50352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p:cNvCxnSpPr>
          <p:nvPr/>
        </p:nvCxnSpPr>
        <p:spPr>
          <a:xfrm flipV="1">
            <a:off x="2971800" y="3206233"/>
            <a:ext cx="2348848" cy="566081"/>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stockmanager</a:t>
            </a:r>
            <a:r>
              <a:rPr lang="en-US" dirty="0"/>
              <a: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06F9DCFF-70EE-3441-844F-7DFE4C4572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613" y="1256290"/>
            <a:ext cx="3959788" cy="4703293"/>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819400" y="3098511"/>
            <a:ext cx="2430024" cy="564115"/>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048000" y="3926203"/>
            <a:ext cx="2074609" cy="71455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600200" y="5212110"/>
            <a:ext cx="3051507" cy="4303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8247EE-924B-6043-9F81-862DBBFDDCEC}"/>
              </a:ext>
            </a:extLst>
          </p:cNvPr>
          <p:cNvSpPr txBox="1"/>
          <p:nvPr/>
        </p:nvSpPr>
        <p:spPr>
          <a:xfrm>
            <a:off x="5122609" y="1971617"/>
            <a:ext cx="842731" cy="307777"/>
          </a:xfrm>
          <a:prstGeom prst="rect">
            <a:avLst/>
          </a:prstGeom>
          <a:noFill/>
        </p:spPr>
        <p:txBody>
          <a:bodyPr wrap="none" rtlCol="0">
            <a:spAutoFit/>
          </a:bodyPr>
          <a:lstStyle/>
          <a:p>
            <a:r>
              <a:rPr lang="en-US" sz="1400" dirty="0" err="1">
                <a:solidFill>
                  <a:srgbClr val="08779A"/>
                </a:solidFill>
                <a:latin typeface="+mn-lt"/>
              </a:rPr>
              <a:t>FakeDAO</a:t>
            </a:r>
            <a:endParaRPr lang="en-US" sz="1400" dirty="0">
              <a:solidFill>
                <a:srgbClr val="08779A"/>
              </a:solidFill>
              <a:latin typeface="+mn-lt"/>
            </a:endParaRPr>
          </a:p>
        </p:txBody>
      </p:sp>
      <p:cxnSp>
        <p:nvCxnSpPr>
          <p:cNvPr id="18" name="Straight Arrow Connector 17">
            <a:extLst>
              <a:ext uri="{FF2B5EF4-FFF2-40B4-BE49-F238E27FC236}">
                <a16:creationId xmlns:a16="http://schemas.microsoft.com/office/drawing/2014/main" id="{B82F3018-CA55-CA43-B8EF-89948B1C8769}"/>
              </a:ext>
            </a:extLst>
          </p:cNvPr>
          <p:cNvCxnSpPr>
            <a:cxnSpLocks/>
          </p:cNvCxnSpPr>
          <p:nvPr/>
        </p:nvCxnSpPr>
        <p:spPr>
          <a:xfrm flipV="1">
            <a:off x="3125953" y="2162893"/>
            <a:ext cx="1978282" cy="82593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shopfront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905056" cy="307777"/>
          </a:xfrm>
          <a:prstGeom prst="rect">
            <a:avLst/>
          </a:prstGeom>
          <a:noFill/>
        </p:spPr>
        <p:txBody>
          <a:bodyPr wrap="none" rtlCol="0">
            <a:spAutoFit/>
          </a:bodyPr>
          <a:lstStyle/>
          <a:p>
            <a:r>
              <a:rPr lang="en-US" sz="1400" dirty="0" err="1">
                <a:solidFill>
                  <a:schemeClr val="accent6">
                    <a:lumMod val="50000"/>
                  </a:schemeClr>
                </a:solidFill>
                <a:latin typeface="+mn-lt"/>
              </a:rPr>
              <a:t>dockerfile</a:t>
            </a:r>
            <a:endParaRPr lang="en-US" sz="1400" dirty="0">
              <a:solidFill>
                <a:schemeClr val="accent6">
                  <a:lumMod val="50000"/>
                </a:schemeClr>
              </a:solidFill>
              <a:latin typeface="+mn-lt"/>
            </a:endParaRP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570221" cy="307777"/>
          </a:xfrm>
          <a:prstGeom prst="rect">
            <a:avLst/>
          </a:prstGeom>
          <a:noFill/>
        </p:spPr>
        <p:txBody>
          <a:bodyPr wrap="none" rtlCol="0">
            <a:spAutoFit/>
          </a:bodyPr>
          <a:lstStyle/>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1051635" cy="307777"/>
          </a:xfrm>
          <a:prstGeom prst="rect">
            <a:avLst/>
          </a:prstGeom>
          <a:noFill/>
        </p:spPr>
        <p:txBody>
          <a:bodyPr wrap="none" rtlCol="0">
            <a:spAutoFit/>
          </a:bodyPr>
          <a:lstStyle/>
          <a:p>
            <a:r>
              <a:rPr lang="en-US" sz="1400" dirty="0">
                <a:solidFill>
                  <a:schemeClr val="accent3">
                    <a:lumMod val="75000"/>
                  </a:schemeClr>
                </a:solidFill>
                <a:latin typeface="+mn-lt"/>
              </a:rPr>
              <a:t>Rest service</a:t>
            </a:r>
          </a:p>
        </p:txBody>
      </p:sp>
      <p:pic>
        <p:nvPicPr>
          <p:cNvPr id="6" name="Picture 5">
            <a:extLst>
              <a:ext uri="{FF2B5EF4-FFF2-40B4-BE49-F238E27FC236}">
                <a16:creationId xmlns:a16="http://schemas.microsoft.com/office/drawing/2014/main" id="{C24F8715-2DF8-444E-9D2B-050B593BDE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448" y="1493314"/>
            <a:ext cx="3631951" cy="4556999"/>
          </a:xfrm>
          <a:prstGeom prst="rect">
            <a:avLst/>
          </a:prstGeom>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743200" y="3098511"/>
            <a:ext cx="2506224" cy="13142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971800" y="3926203"/>
            <a:ext cx="2150809" cy="74207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1524000" y="5212110"/>
            <a:ext cx="3127707" cy="54383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Welcome!</a:t>
            </a:r>
            <a:endParaRPr lang="en-US" dirty="0"/>
          </a:p>
        </p:txBody>
      </p:sp>
      <p:graphicFrame>
        <p:nvGraphicFramePr>
          <p:cNvPr id="20" name="Diagram 19"/>
          <p:cNvGraphicFramePr/>
          <p:nvPr>
            <p:extLst>
              <p:ext uri="{D42A27DB-BD31-4B8C-83A1-F6EECF244321}">
                <p14:modId xmlns:p14="http://schemas.microsoft.com/office/powerpoint/2010/main" val="2507444957"/>
              </p:ext>
            </p:extLst>
          </p:nvPr>
        </p:nvGraphicFramePr>
        <p:xfrm>
          <a:off x="1066800" y="1752600"/>
          <a:ext cx="7620000" cy="3775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86700" cy="1325563"/>
          </a:xfrm>
        </p:spPr>
        <p:txBody>
          <a:bodyPr/>
          <a:lstStyle/>
          <a:p>
            <a:r>
              <a:rPr lang="en-US" dirty="0"/>
              <a:t>Complication</a:t>
            </a:r>
          </a:p>
        </p:txBody>
      </p:sp>
      <p:sp>
        <p:nvSpPr>
          <p:cNvPr id="3" name="Text Placeholder 2"/>
          <p:cNvSpPr>
            <a:spLocks noGrp="1"/>
          </p:cNvSpPr>
          <p:nvPr>
            <p:ph type="body" sz="quarter" idx="11"/>
          </p:nvPr>
        </p:nvSpPr>
        <p:spPr>
          <a:xfrm>
            <a:off x="533400" y="1354138"/>
            <a:ext cx="8324850" cy="4792663"/>
          </a:xfrm>
        </p:spPr>
        <p:txBody>
          <a:bodyPr/>
          <a:lstStyle/>
          <a:p>
            <a:pPr marL="0" indent="0">
              <a:buNone/>
            </a:pPr>
            <a:r>
              <a:rPr lang="en-US" sz="2800" dirty="0"/>
              <a:t>With no mechanism to reduce complexity, the application grows more complex </a:t>
            </a:r>
          </a:p>
          <a:p>
            <a:pPr marL="463550" lvl="1" indent="-457200"/>
            <a:r>
              <a:rPr lang="en-US" dirty="0"/>
              <a:t>Add dependencies</a:t>
            </a:r>
          </a:p>
          <a:p>
            <a:pPr marL="463550" lvl="1" indent="-457200"/>
            <a:r>
              <a:rPr lang="en-US" dirty="0"/>
              <a:t>Add features</a:t>
            </a:r>
          </a:p>
          <a:p>
            <a:pPr marL="463550" lvl="1" indent="-457200"/>
            <a:r>
              <a:rPr lang="en-US" dirty="0"/>
              <a:t>Add Security</a:t>
            </a:r>
          </a:p>
          <a:p>
            <a:pPr marL="463550" lvl="1" indent="-457200"/>
            <a:r>
              <a:rPr lang="en-US"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3510-1EA4-534A-B48F-2BC776E79486}"/>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productcatalogue</a:t>
            </a:r>
            <a:endParaRPr lang="en-US" dirty="0"/>
          </a:p>
        </p:txBody>
      </p:sp>
      <p:sp>
        <p:nvSpPr>
          <p:cNvPr id="4" name="Rectangle 3">
            <a:extLst>
              <a:ext uri="{FF2B5EF4-FFF2-40B4-BE49-F238E27FC236}">
                <a16:creationId xmlns:a16="http://schemas.microsoft.com/office/drawing/2014/main" id="{DE6AC7A9-362B-4E42-8110-2A9A618E9687}"/>
              </a:ext>
            </a:extLst>
          </p:cNvPr>
          <p:cNvSpPr/>
          <p:nvPr/>
        </p:nvSpPr>
        <p:spPr>
          <a:xfrm>
            <a:off x="228600" y="3200400"/>
            <a:ext cx="8686800" cy="2585323"/>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/productcatalogue:1.0 .</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productcatalogue-1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product-</a:t>
            </a:r>
            <a:r>
              <a:rPr lang="en-US" dirty="0" err="1">
                <a:latin typeface="Calibri" panose="020F0502020204030204" pitchFamily="34" charset="0"/>
                <a:cs typeface="Calibri" panose="020F0502020204030204" pitchFamily="34" charset="0"/>
              </a:rPr>
              <a:t>catalogue.yml</a:t>
            </a:r>
            <a:r>
              <a:rPr lang="en-US" dirty="0">
                <a:latin typeface="Calibri" panose="020F0502020204030204" pitchFamily="34" charset="0"/>
                <a:cs typeface="Calibri" panose="020F0502020204030204" pitchFamily="34" charset="0"/>
              </a:rPr>
              <a:t> app-</a:t>
            </a:r>
            <a:r>
              <a:rPr lang="en-US" dirty="0" err="1">
                <a:latin typeface="Calibri" panose="020F0502020204030204" pitchFamily="34" charset="0"/>
                <a:cs typeface="Calibri" panose="020F0502020204030204" pitchFamily="34" charset="0"/>
              </a:rPr>
              <a:t>config.yml</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8020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"server"</a:t>
            </a:r>
            <a:r>
              <a:rPr lang="en-US"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"app-</a:t>
            </a:r>
            <a:r>
              <a:rPr lang="en-US" b="1" dirty="0" err="1">
                <a:solidFill>
                  <a:srgbClr val="008000"/>
                </a:solidFill>
                <a:latin typeface="Calibri" panose="020F0502020204030204" pitchFamily="34" charset="0"/>
                <a:cs typeface="Calibri" panose="020F0502020204030204" pitchFamily="34" charset="0"/>
              </a:rPr>
              <a:t>config.yml</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E2DC7B7-1C3D-3B4A-AAF3-1975A1A8B50E}"/>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productcatalogue</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29165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F9193-5BD6-5C4E-9D97-E563BB4B82F8}"/>
              </a:ext>
            </a:extLst>
          </p:cNvPr>
          <p:cNvSpPr/>
          <p:nvPr/>
        </p:nvSpPr>
        <p:spPr>
          <a:xfrm>
            <a:off x="304800" y="3581400"/>
            <a:ext cx="8534400" cy="2031325"/>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/stockmanager:1.0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stockmanager-1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8030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99B1D6-E00F-5C43-AB18-029960C9D00E}"/>
              </a:ext>
            </a:extLst>
          </p:cNvPr>
          <p:cNvSpPr/>
          <p:nvPr/>
        </p:nvSpPr>
        <p:spPr>
          <a:xfrm>
            <a:off x="228600" y="1838236"/>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a:t>
            </a:r>
            <a:r>
              <a:rPr lang="en-US" b="1" dirty="0" err="1">
                <a:solidFill>
                  <a:srgbClr val="000080"/>
                </a:solidFill>
                <a:latin typeface="Calibri" panose="020F0502020204030204" pitchFamily="34" charset="0"/>
                <a:cs typeface="Calibri" panose="020F0502020204030204" pitchFamily="34" charset="0"/>
              </a:rPr>
              <a:t>stockmanager</a:t>
            </a:r>
            <a:endParaRPr lang="en-US" b="1" dirty="0">
              <a:solidFill>
                <a:srgbClr val="000080"/>
              </a:solidFill>
              <a:latin typeface="Calibri" panose="020F0502020204030204" pitchFamily="34" charset="0"/>
              <a:cs typeface="Calibri" panose="020F0502020204030204" pitchFamily="34" charset="0"/>
            </a:endParaRP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6E8A898-A38A-A14B-A27F-70AB882F0CB8}"/>
              </a:ext>
            </a:extLst>
          </p:cNvPr>
          <p:cNvSpPr>
            <a:spLocks noGrp="1"/>
          </p:cNvSpPr>
          <p:nvPr>
            <p:ph type="title"/>
          </p:nvPr>
        </p:nvSpPr>
        <p:spPr>
          <a:xfrm>
            <a:off x="381000" y="133529"/>
            <a:ext cx="8001000" cy="914400"/>
          </a:xfrm>
        </p:spPr>
        <p:txBody>
          <a:bodyPr>
            <a:noAutofit/>
          </a:bodyPr>
          <a:lstStyle/>
          <a:p>
            <a:r>
              <a:rPr lang="en-US" dirty="0"/>
              <a:t>Build Project and Docker Image - </a:t>
            </a:r>
            <a:r>
              <a:rPr lang="en-US" dirty="0" err="1"/>
              <a:t>stockmanager</a:t>
            </a:r>
            <a:endParaRPr lang="en-US" dirty="0"/>
          </a:p>
        </p:txBody>
      </p:sp>
    </p:spTree>
    <p:extLst>
      <p:ext uri="{BB962C8B-B14F-4D97-AF65-F5344CB8AC3E}">
        <p14:creationId xmlns:p14="http://schemas.microsoft.com/office/powerpoint/2010/main" val="19568564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E893E8-1094-4F49-AA99-6E1548B6822D}"/>
              </a:ext>
            </a:extLst>
          </p:cNvPr>
          <p:cNvSpPr/>
          <p:nvPr/>
        </p:nvSpPr>
        <p:spPr>
          <a:xfrm>
            <a:off x="285750" y="3505200"/>
            <a:ext cx="8229600" cy="1754326"/>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docker build -t </a:t>
            </a:r>
            <a:r>
              <a:rPr lang="en-US" i="1" dirty="0" err="1">
                <a:solidFill>
                  <a:srgbClr val="808080"/>
                </a:solidFill>
                <a:latin typeface="Calibri" panose="020F0502020204030204" pitchFamily="34" charset="0"/>
                <a:cs typeface="Calibri" panose="020F0502020204030204" pitchFamily="34" charset="0"/>
              </a:rPr>
              <a:t>shekhar</a:t>
            </a:r>
            <a:r>
              <a:rPr lang="en-US" i="1" dirty="0">
                <a:solidFill>
                  <a:srgbClr val="808080"/>
                </a:solidFill>
                <a:latin typeface="Calibri" panose="020F0502020204030204" pitchFamily="34" charset="0"/>
                <a:cs typeface="Calibri" panose="020F0502020204030204" pitchFamily="34" charset="0"/>
              </a:rPr>
              <a:t>/shopfront:1.0 .</a:t>
            </a:r>
            <a:br>
              <a:rPr lang="en-US" i="1" dirty="0">
                <a:solidFill>
                  <a:srgbClr val="808080"/>
                </a:solidFill>
                <a:latin typeface="Calibri" panose="020F0502020204030204" pitchFamily="34" charset="0"/>
                <a:cs typeface="Calibri" panose="020F0502020204030204" pitchFamily="34" charset="0"/>
              </a:rPr>
            </a:br>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FROM </a:t>
            </a:r>
            <a:r>
              <a:rPr lang="en-US" dirty="0">
                <a:latin typeface="Calibri" panose="020F0502020204030204" pitchFamily="34" charset="0"/>
                <a:cs typeface="Calibri" panose="020F0502020204030204" pitchFamily="34" charset="0"/>
              </a:rPr>
              <a:t>openjdk:8-jre</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ADD </a:t>
            </a:r>
            <a:r>
              <a:rPr lang="en-US" dirty="0">
                <a:latin typeface="Calibri" panose="020F0502020204030204" pitchFamily="34" charset="0"/>
                <a:cs typeface="Calibri" panose="020F0502020204030204" pitchFamily="34" charset="0"/>
              </a:rPr>
              <a:t>target</a:t>
            </a:r>
            <a:r>
              <a:rPr lang="en-US" b="1" dirty="0">
                <a:solidFill>
                  <a:srgbClr val="00008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shopfront-1</a:t>
            </a:r>
            <a:r>
              <a:rPr lang="en-US" dirty="0">
                <a:solidFill>
                  <a:srgbClr val="0000FF"/>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.jar </a:t>
            </a:r>
            <a:r>
              <a:rPr lang="en-US" dirty="0" err="1">
                <a:latin typeface="Calibri" panose="020F0502020204030204" pitchFamily="34" charset="0"/>
                <a:cs typeface="Calibri" panose="020F0502020204030204" pitchFamily="34" charset="0"/>
              </a:rPr>
              <a:t>app.jar</a:t>
            </a:r>
            <a:br>
              <a:rPr lang="en-US" dirty="0">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EXPOSE </a:t>
            </a:r>
            <a:r>
              <a:rPr lang="en-US" dirty="0">
                <a:solidFill>
                  <a:srgbClr val="0000FF"/>
                </a:solidFill>
                <a:latin typeface="Calibri" panose="020F0502020204030204" pitchFamily="34" charset="0"/>
                <a:cs typeface="Calibri" panose="020F0502020204030204" pitchFamily="34" charset="0"/>
              </a:rPr>
              <a:t>8010</a:t>
            </a:r>
            <a:br>
              <a:rPr lang="en-US" dirty="0">
                <a:solidFill>
                  <a:srgbClr val="0000FF"/>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ENTRYPOINT </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"java"</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Djava.security.egd</a:t>
            </a:r>
            <a:r>
              <a:rPr lang="en-US" b="1" dirty="0">
                <a:solidFill>
                  <a:srgbClr val="008000"/>
                </a:solidFill>
                <a:latin typeface="Calibri" panose="020F0502020204030204" pitchFamily="34" charset="0"/>
                <a:cs typeface="Calibri" panose="020F0502020204030204" pitchFamily="34" charset="0"/>
              </a:rPr>
              <a:t>=file:/dev/./</a:t>
            </a:r>
            <a:r>
              <a:rPr lang="en-US" b="1" dirty="0" err="1">
                <a:solidFill>
                  <a:srgbClr val="008000"/>
                </a:solidFill>
                <a:latin typeface="Calibri" panose="020F0502020204030204" pitchFamily="34" charset="0"/>
                <a:cs typeface="Calibri" panose="020F0502020204030204" pitchFamily="34" charset="0"/>
              </a:rPr>
              <a:t>urandom</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"-jar"</a:t>
            </a:r>
            <a:r>
              <a:rPr lang="en-US"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a:t>
            </a:r>
            <a:r>
              <a:rPr lang="en-US" b="1" dirty="0" err="1">
                <a:solidFill>
                  <a:srgbClr val="008000"/>
                </a:solidFill>
                <a:latin typeface="Calibri" panose="020F0502020204030204" pitchFamily="34" charset="0"/>
                <a:cs typeface="Calibri" panose="020F0502020204030204" pitchFamily="34" charset="0"/>
              </a:rPr>
              <a:t>app.jar</a:t>
            </a:r>
            <a:r>
              <a:rPr lang="en-US" b="1" dirty="0">
                <a:solidFill>
                  <a:srgbClr val="008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0BEB1A26-7DC7-CF46-B29F-67AB7D7B1BBC}"/>
              </a:ext>
            </a:extLst>
          </p:cNvPr>
          <p:cNvSpPr/>
          <p:nvPr/>
        </p:nvSpPr>
        <p:spPr>
          <a:xfrm>
            <a:off x="228600" y="1524000"/>
            <a:ext cx="8686800" cy="1200329"/>
          </a:xfrm>
          <a:prstGeom prst="rect">
            <a:avLst/>
          </a:prstGeom>
          <a:ln>
            <a:solidFill>
              <a:schemeClr val="accent5">
                <a:lumMod val="75000"/>
              </a:schemeClr>
            </a:solidFill>
          </a:ln>
        </p:spPr>
        <p:txBody>
          <a:bodyPr wrap="square">
            <a:spAutoFit/>
          </a:bodyPr>
          <a:lstStyle/>
          <a:p>
            <a:r>
              <a:rPr lang="en-US" i="1" dirty="0">
                <a:solidFill>
                  <a:srgbClr val="808080"/>
                </a:solidFill>
                <a:latin typeface="Calibri" panose="020F0502020204030204" pitchFamily="34" charset="0"/>
                <a:cs typeface="Calibri" panose="020F0502020204030204" pitchFamily="34" charset="0"/>
              </a:rPr>
              <a:t># Build the project</a:t>
            </a:r>
          </a:p>
          <a:p>
            <a:br>
              <a:rPr lang="en-US" i="1" dirty="0">
                <a:solidFill>
                  <a:srgbClr val="808080"/>
                </a:solidFill>
                <a:latin typeface="Calibri" panose="020F0502020204030204" pitchFamily="34" charset="0"/>
                <a:cs typeface="Calibri" panose="020F0502020204030204" pitchFamily="34" charset="0"/>
              </a:rPr>
            </a:br>
            <a:r>
              <a:rPr lang="en-US" b="1" dirty="0">
                <a:solidFill>
                  <a:srgbClr val="000080"/>
                </a:solidFill>
                <a:latin typeface="Calibri" panose="020F0502020204030204" pitchFamily="34" charset="0"/>
                <a:cs typeface="Calibri" panose="020F0502020204030204" pitchFamily="34" charset="0"/>
              </a:rPr>
              <a:t>cd shopfront</a:t>
            </a:r>
          </a:p>
          <a:p>
            <a:r>
              <a:rPr lang="en-US" b="1" dirty="0" err="1">
                <a:solidFill>
                  <a:srgbClr val="000080"/>
                </a:solidFill>
                <a:latin typeface="Calibri" panose="020F0502020204030204" pitchFamily="34" charset="0"/>
                <a:cs typeface="Calibri" panose="020F0502020204030204" pitchFamily="34" charset="0"/>
              </a:rPr>
              <a:t>mvn</a:t>
            </a:r>
            <a:r>
              <a:rPr lang="en-US" b="1" dirty="0">
                <a:solidFill>
                  <a:srgbClr val="000080"/>
                </a:solidFill>
                <a:latin typeface="Calibri" panose="020F0502020204030204" pitchFamily="34" charset="0"/>
                <a:cs typeface="Calibri" panose="020F0502020204030204" pitchFamily="34" charset="0"/>
              </a:rPr>
              <a:t> clean install -U</a:t>
            </a:r>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EDAA3A4-C258-954D-9D96-719DA08F3C5B}"/>
              </a:ext>
            </a:extLst>
          </p:cNvPr>
          <p:cNvSpPr>
            <a:spLocks noGrp="1"/>
          </p:cNvSpPr>
          <p:nvPr>
            <p:ph type="title"/>
          </p:nvPr>
        </p:nvSpPr>
        <p:spPr>
          <a:xfrm>
            <a:off x="381000" y="133529"/>
            <a:ext cx="8001000" cy="914400"/>
          </a:xfrm>
        </p:spPr>
        <p:txBody>
          <a:bodyPr>
            <a:noAutofit/>
          </a:bodyPr>
          <a:lstStyle/>
          <a:p>
            <a:r>
              <a:rPr lang="en-US" dirty="0"/>
              <a:t>Build Project and Docker Image - shopfront</a:t>
            </a:r>
          </a:p>
        </p:txBody>
      </p:sp>
    </p:spTree>
    <p:extLst>
      <p:ext uri="{BB962C8B-B14F-4D97-AF65-F5344CB8AC3E}">
        <p14:creationId xmlns:p14="http://schemas.microsoft.com/office/powerpoint/2010/main" val="2572303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productcatalogue</a:t>
            </a:r>
            <a:r>
              <a:rPr lang="en-US" sz="2800" dirty="0"/>
              <a:t> service and </a:t>
            </a:r>
            <a:r>
              <a:rPr lang="en-US" sz="2800" dirty="0" err="1"/>
              <a:t>replicationcontroller</a:t>
            </a:r>
            <a:r>
              <a:rPr lang="en-US" sz="2800" dirty="0"/>
              <a:t>)</a:t>
            </a:r>
          </a:p>
        </p:txBody>
      </p:sp>
      <p:sp>
        <p:nvSpPr>
          <p:cNvPr id="6" name="Rectangle 1">
            <a:extLst>
              <a:ext uri="{FF2B5EF4-FFF2-40B4-BE49-F238E27FC236}">
                <a16:creationId xmlns:a16="http://schemas.microsoft.com/office/drawing/2014/main" id="{D019CBDF-495F-834F-809D-E6DAF80DC87E}"/>
              </a:ext>
            </a:extLst>
          </p:cNvPr>
          <p:cNvSpPr>
            <a:spLocks noChangeArrowheads="1"/>
          </p:cNvSpPr>
          <p:nvPr/>
        </p:nvSpPr>
        <p:spPr bwMode="auto">
          <a:xfrm>
            <a:off x="1432885" y="1502460"/>
            <a:ext cx="11298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897CF73-AFDE-F147-B92E-E5F8E7660125}"/>
              </a:ext>
            </a:extLst>
          </p:cNvPr>
          <p:cNvSpPr/>
          <p:nvPr/>
        </p:nvSpPr>
        <p:spPr>
          <a:xfrm>
            <a:off x="5867400" y="1237488"/>
            <a:ext cx="3048000" cy="5047536"/>
          </a:xfrm>
          <a:prstGeom prst="rect">
            <a:avLst/>
          </a:prstGeom>
        </p:spPr>
        <p:txBody>
          <a:bodyPr wrap="square">
            <a:spAutoFit/>
          </a:bodyPr>
          <a:lstStyle/>
          <a:p>
            <a:r>
              <a:rPr lang="en-US" sz="1400" b="1" dirty="0" err="1"/>
              <a:t>apiVersion</a:t>
            </a:r>
            <a:r>
              <a:rPr lang="en-US" sz="1400" dirty="0"/>
              <a:t>: v1</a:t>
            </a:r>
            <a:br>
              <a:rPr lang="en-US" sz="1400" dirty="0"/>
            </a:br>
            <a:r>
              <a:rPr lang="en-US" sz="1400" b="1" dirty="0"/>
              <a:t>kind</a:t>
            </a:r>
            <a:r>
              <a:rPr lang="en-US" sz="1400" dirty="0"/>
              <a:t>: </a:t>
            </a:r>
            <a:r>
              <a:rPr lang="en-US" sz="1400" dirty="0" err="1"/>
              <a:t>ReplicationController</a:t>
            </a:r>
            <a:br>
              <a:rPr lang="en-US" sz="1400" dirty="0"/>
            </a:br>
            <a:r>
              <a:rPr lang="en-US" sz="1400" b="1" dirty="0"/>
              <a:t>metadata</a:t>
            </a:r>
            <a:r>
              <a:rPr lang="en-US" sz="1400" dirty="0"/>
              <a:t>:</a:t>
            </a:r>
            <a:br>
              <a:rPr lang="en-US" sz="1400" dirty="0"/>
            </a:br>
            <a:r>
              <a:rPr lang="en-US" sz="1400" dirty="0"/>
              <a:t>  </a:t>
            </a:r>
            <a:r>
              <a:rPr lang="en-US" sz="1400" b="1" dirty="0"/>
              <a:t>name</a:t>
            </a:r>
            <a:r>
              <a:rPr lang="en-US" sz="1400" dirty="0"/>
              <a:t>: </a:t>
            </a:r>
            <a:r>
              <a:rPr lang="en-US" sz="1400" dirty="0" err="1"/>
              <a:t>productcatalogue</a:t>
            </a:r>
            <a:br>
              <a:rPr lang="en-US" sz="1400" dirty="0"/>
            </a:br>
            <a:r>
              <a:rPr lang="en-US" sz="1400" b="1" dirty="0"/>
              <a:t>spec</a:t>
            </a:r>
            <a:r>
              <a:rPr lang="en-US" sz="1400" dirty="0"/>
              <a:t>:</a:t>
            </a:r>
            <a:br>
              <a:rPr lang="en-US" sz="1400" dirty="0"/>
            </a:br>
            <a:r>
              <a:rPr lang="en-US" sz="1400" dirty="0"/>
              <a:t>  </a:t>
            </a:r>
            <a:r>
              <a:rPr lang="en-US" sz="1400" b="1" dirty="0"/>
              <a:t>replicas</a:t>
            </a:r>
            <a:r>
              <a:rPr lang="en-US" sz="1400" dirty="0"/>
              <a:t>: 1</a:t>
            </a:r>
            <a:br>
              <a:rPr lang="en-US" sz="1400" dirty="0"/>
            </a:br>
            <a:r>
              <a:rPr lang="en-US" sz="1400" dirty="0"/>
              <a:t>  </a:t>
            </a:r>
            <a:r>
              <a:rPr lang="en-US" sz="1400" b="1" dirty="0"/>
              <a:t>template</a:t>
            </a:r>
            <a:r>
              <a:rPr lang="en-US" sz="1400" dirty="0"/>
              <a:t>:</a:t>
            </a:r>
            <a:br>
              <a:rPr lang="en-US" sz="1400" dirty="0"/>
            </a:br>
            <a:r>
              <a:rPr lang="en-US" sz="1400" dirty="0"/>
              <a:t>    </a:t>
            </a:r>
            <a:r>
              <a:rPr lang="en-US" sz="1400" b="1" dirty="0"/>
              <a:t>metadata</a:t>
            </a:r>
            <a:r>
              <a:rPr lang="en-US" sz="1400" dirty="0"/>
              <a:t>:</a:t>
            </a:r>
            <a:br>
              <a:rPr lang="en-US" sz="1400" dirty="0"/>
            </a:br>
            <a:r>
              <a:rPr lang="en-US" sz="1400" dirty="0"/>
              <a:t>      </a:t>
            </a:r>
            <a:r>
              <a:rPr lang="en-US" sz="1400" b="1" dirty="0"/>
              <a:t>labels</a:t>
            </a:r>
            <a:r>
              <a:rPr lang="en-US" sz="1400" dirty="0"/>
              <a:t>:</a:t>
            </a:r>
            <a:br>
              <a:rPr lang="en-US" sz="1400" dirty="0"/>
            </a:br>
            <a:r>
              <a:rPr lang="en-US" sz="1400" dirty="0"/>
              <a:t>        </a:t>
            </a:r>
            <a:r>
              <a:rPr lang="en-US" sz="1400" b="1" dirty="0"/>
              <a:t>app</a:t>
            </a:r>
            <a:r>
              <a:rPr lang="en-US" sz="1400" dirty="0"/>
              <a:t>: </a:t>
            </a:r>
            <a:r>
              <a:rPr lang="en-US" sz="1400" dirty="0" err="1"/>
              <a:t>productcatalogue</a:t>
            </a:r>
            <a:br>
              <a:rPr lang="en-US" sz="1400" dirty="0"/>
            </a:br>
            <a:r>
              <a:rPr lang="en-US" sz="1400" dirty="0"/>
              <a:t>    </a:t>
            </a:r>
            <a:r>
              <a:rPr lang="en-US" sz="1400" b="1" dirty="0"/>
              <a:t>spec</a:t>
            </a:r>
            <a:r>
              <a:rPr lang="en-US" sz="1400" dirty="0"/>
              <a:t>:</a:t>
            </a:r>
            <a:br>
              <a:rPr lang="en-US" sz="1400" dirty="0"/>
            </a:br>
            <a:r>
              <a:rPr lang="en-US" sz="1400" dirty="0"/>
              <a:t>      </a:t>
            </a:r>
            <a:r>
              <a:rPr lang="en-US" sz="1400" b="1" dirty="0"/>
              <a:t>containers</a:t>
            </a:r>
            <a:r>
              <a:rPr lang="en-US" sz="1400" dirty="0"/>
              <a:t>:</a:t>
            </a:r>
            <a:br>
              <a:rPr lang="en-US" sz="1400" dirty="0"/>
            </a:br>
            <a:r>
              <a:rPr lang="en-US" sz="1400" dirty="0"/>
              <a:t>      - </a:t>
            </a:r>
            <a:r>
              <a:rPr lang="en-US" sz="1400" b="1" dirty="0"/>
              <a:t>name</a:t>
            </a:r>
            <a:r>
              <a:rPr lang="en-US" sz="1400" dirty="0"/>
              <a:t>: </a:t>
            </a:r>
            <a:r>
              <a:rPr lang="en-US" sz="1400" dirty="0" err="1"/>
              <a:t>productcatalogue</a:t>
            </a:r>
            <a:br>
              <a:rPr lang="en-US" sz="1400" dirty="0"/>
            </a:br>
            <a:r>
              <a:rPr lang="en-US" sz="1400" dirty="0"/>
              <a:t>        </a:t>
            </a:r>
            <a:r>
              <a:rPr lang="en-US" sz="1400" b="1" dirty="0"/>
              <a:t>image</a:t>
            </a:r>
            <a:r>
              <a:rPr lang="en-US" sz="1400" dirty="0"/>
              <a:t>: </a:t>
            </a:r>
            <a:r>
              <a:rPr lang="en-US" sz="1400" dirty="0" err="1"/>
              <a:t>shekhar</a:t>
            </a:r>
            <a:r>
              <a:rPr lang="en-US" sz="1400" dirty="0"/>
              <a:t>/productcatalogue:1.0</a:t>
            </a:r>
            <a:br>
              <a:rPr lang="en-US" sz="1400" dirty="0"/>
            </a:br>
            <a:r>
              <a:rPr lang="en-US" sz="1400" dirty="0"/>
              <a:t>        </a:t>
            </a:r>
            <a:r>
              <a:rPr lang="en-US" sz="1400" b="1" dirty="0"/>
              <a:t>ports</a:t>
            </a:r>
            <a:r>
              <a:rPr lang="en-US" sz="1400" dirty="0"/>
              <a:t>:</a:t>
            </a:r>
            <a:br>
              <a:rPr lang="en-US" sz="1400" dirty="0"/>
            </a:br>
            <a:r>
              <a:rPr lang="en-US" sz="1400" dirty="0"/>
              <a:t>        - </a:t>
            </a:r>
            <a:r>
              <a:rPr lang="en-US" sz="1400" b="1" dirty="0" err="1"/>
              <a:t>containerPort</a:t>
            </a:r>
            <a:r>
              <a:rPr lang="en-US" sz="1400" dirty="0"/>
              <a:t>: 8020</a:t>
            </a:r>
            <a:br>
              <a:rPr lang="en-US" sz="1400" dirty="0"/>
            </a:br>
            <a:r>
              <a:rPr lang="en-US" sz="1400" dirty="0"/>
              <a:t>        </a:t>
            </a:r>
            <a:r>
              <a:rPr lang="en-US" sz="1400" b="1" dirty="0" err="1"/>
              <a:t>livenessProbe</a:t>
            </a:r>
            <a:r>
              <a:rPr lang="en-US" sz="1400" dirty="0"/>
              <a:t>:</a:t>
            </a:r>
            <a:br>
              <a:rPr lang="en-US" sz="1400" dirty="0"/>
            </a:br>
            <a:r>
              <a:rPr lang="en-US" sz="1400" dirty="0"/>
              <a:t>          </a:t>
            </a:r>
            <a:r>
              <a:rPr lang="en-US" sz="1400" b="1" dirty="0" err="1"/>
              <a:t>httpGet</a:t>
            </a:r>
            <a:r>
              <a:rPr lang="en-US" sz="1400" dirty="0"/>
              <a:t>:</a:t>
            </a:r>
            <a:br>
              <a:rPr lang="en-US" sz="1400" dirty="0"/>
            </a:br>
            <a:r>
              <a:rPr lang="en-US" sz="1400" dirty="0"/>
              <a:t>            </a:t>
            </a:r>
            <a:r>
              <a:rPr lang="en-US" sz="1400" b="1" dirty="0"/>
              <a:t>path</a:t>
            </a:r>
            <a:r>
              <a:rPr lang="en-US" sz="1400" dirty="0"/>
              <a:t>: /</a:t>
            </a:r>
            <a:r>
              <a:rPr lang="en-US" sz="1400" dirty="0" err="1"/>
              <a:t>healthcheck</a:t>
            </a:r>
            <a:br>
              <a:rPr lang="en-US" sz="1400" dirty="0"/>
            </a:br>
            <a:r>
              <a:rPr lang="en-US" sz="1400" dirty="0"/>
              <a:t>            </a:t>
            </a:r>
            <a:r>
              <a:rPr lang="en-US" sz="1400" b="1" dirty="0"/>
              <a:t>port</a:t>
            </a:r>
            <a:r>
              <a:rPr lang="en-US" sz="1400" dirty="0"/>
              <a:t>: 8025</a:t>
            </a:r>
            <a:br>
              <a:rPr lang="en-US" sz="1400" dirty="0"/>
            </a:br>
            <a:r>
              <a:rPr lang="en-US" sz="1400" dirty="0"/>
              <a:t>          </a:t>
            </a:r>
            <a:r>
              <a:rPr lang="en-US" sz="1400" b="1" dirty="0" err="1"/>
              <a:t>initialDelaySeconds</a:t>
            </a:r>
            <a:r>
              <a:rPr lang="en-US" sz="1400" dirty="0"/>
              <a:t>: 30</a:t>
            </a:r>
            <a:br>
              <a:rPr lang="en-US" sz="1400" dirty="0"/>
            </a:br>
            <a:r>
              <a:rPr lang="en-US" sz="1400" dirty="0"/>
              <a:t>          </a:t>
            </a:r>
            <a:r>
              <a:rPr lang="en-US" sz="1400" b="1" dirty="0" err="1"/>
              <a:t>timeoutSeconds</a:t>
            </a:r>
            <a:r>
              <a:rPr lang="en-US" sz="1400" dirty="0"/>
              <a:t>: 1</a:t>
            </a:r>
          </a:p>
        </p:txBody>
      </p:sp>
      <p:sp>
        <p:nvSpPr>
          <p:cNvPr id="9" name="Rectangle 8">
            <a:extLst>
              <a:ext uri="{FF2B5EF4-FFF2-40B4-BE49-F238E27FC236}">
                <a16:creationId xmlns:a16="http://schemas.microsoft.com/office/drawing/2014/main" id="{A57AC26B-D523-8941-ABD2-C1AF8629E465}"/>
              </a:ext>
            </a:extLst>
          </p:cNvPr>
          <p:cNvSpPr/>
          <p:nvPr/>
        </p:nvSpPr>
        <p:spPr>
          <a:xfrm>
            <a:off x="990600" y="1502460"/>
            <a:ext cx="3124200" cy="3108543"/>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productcatalogue</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productcatalogue</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8020</a:t>
            </a:r>
            <a:br>
              <a:rPr lang="en-US" sz="1400" dirty="0"/>
            </a:br>
            <a:r>
              <a:rPr lang="en-US" sz="1400" dirty="0"/>
              <a:t>    </a:t>
            </a:r>
            <a:r>
              <a:rPr lang="en-US" sz="1400" b="1" dirty="0">
                <a:solidFill>
                  <a:srgbClr val="000080"/>
                </a:solidFill>
              </a:rPr>
              <a:t>name</a:t>
            </a:r>
            <a:r>
              <a:rPr lang="en-US" sz="1400" dirty="0"/>
              <a:t>: http</a:t>
            </a:r>
          </a:p>
        </p:txBody>
      </p:sp>
    </p:spTree>
    <p:extLst>
      <p:ext uri="{BB962C8B-B14F-4D97-AF65-F5344CB8AC3E}">
        <p14:creationId xmlns:p14="http://schemas.microsoft.com/office/powerpoint/2010/main" val="3638931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a:t>
            </a:r>
            <a:r>
              <a:rPr lang="en-US" sz="2800" dirty="0" err="1"/>
              <a:t>stockmanager</a:t>
            </a:r>
            <a:r>
              <a:rPr lang="en-US" sz="2800" dirty="0"/>
              <a: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C8F68844-C0F8-1147-A859-9B4D5E5B3446}"/>
              </a:ext>
            </a:extLst>
          </p:cNvPr>
          <p:cNvSpPr/>
          <p:nvPr/>
        </p:nvSpPr>
        <p:spPr>
          <a:xfrm>
            <a:off x="609600" y="1447800"/>
            <a:ext cx="29718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68C482F9-5AFD-A349-A582-3032B43950E8}"/>
              </a:ext>
            </a:extLst>
          </p:cNvPr>
          <p:cNvSpPr/>
          <p:nvPr/>
        </p:nvSpPr>
        <p:spPr>
          <a:xfrm>
            <a:off x="4655127" y="1444166"/>
            <a:ext cx="4038600" cy="4832092"/>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a:t>
            </a:r>
            <a:r>
              <a:rPr lang="en-US" sz="1400" dirty="0" err="1"/>
              <a:t>stockmanager</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a:t>
            </a:r>
            <a:r>
              <a:rPr lang="en-US" sz="1400" dirty="0" err="1"/>
              <a:t>stockmanager</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a:t>
            </a:r>
            <a:r>
              <a:rPr lang="en-US" sz="1400" dirty="0" err="1"/>
              <a:t>stockmanager</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/stockmanager:1.0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8030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8030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2645926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 shopfront service and </a:t>
            </a:r>
            <a:r>
              <a:rPr lang="en-US" sz="2800" dirty="0" err="1"/>
              <a:t>replicationcontroller</a:t>
            </a:r>
            <a:endParaRPr lang="en-US" sz="2800" dirty="0"/>
          </a:p>
        </p:txBody>
      </p:sp>
      <p:sp>
        <p:nvSpPr>
          <p:cNvPr id="6" name="Rectangle 5">
            <a:extLst>
              <a:ext uri="{FF2B5EF4-FFF2-40B4-BE49-F238E27FC236}">
                <a16:creationId xmlns:a16="http://schemas.microsoft.com/office/drawing/2014/main" id="{014B9DA5-E470-0741-BD9C-3F4133EB5CE2}"/>
              </a:ext>
            </a:extLst>
          </p:cNvPr>
          <p:cNvSpPr/>
          <p:nvPr/>
        </p:nvSpPr>
        <p:spPr>
          <a:xfrm>
            <a:off x="609600" y="1524000"/>
            <a:ext cx="2438400" cy="3323987"/>
          </a:xfrm>
          <a:prstGeom prst="rect">
            <a:avLst/>
          </a:prstGeom>
        </p:spPr>
        <p:txBody>
          <a:bodyPr wrap="square">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Service</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type</a:t>
            </a:r>
            <a:r>
              <a:rPr lang="en-US" sz="1400" dirty="0"/>
              <a:t>: </a:t>
            </a:r>
            <a:r>
              <a:rPr lang="en-US" sz="1400" dirty="0" err="1"/>
              <a:t>NodePort</a:t>
            </a:r>
            <a:br>
              <a:rPr lang="en-US" sz="1400" dirty="0"/>
            </a:br>
            <a:r>
              <a:rPr lang="en-US" sz="1400" dirty="0"/>
              <a:t>  </a:t>
            </a:r>
            <a:r>
              <a:rPr lang="en-US" sz="1400" b="1" dirty="0">
                <a:solidFill>
                  <a:srgbClr val="000080"/>
                </a:solidFill>
              </a:rPr>
              <a:t>selector</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a:solidFill>
                  <a:srgbClr val="000080"/>
                </a:solidFill>
              </a:rPr>
              <a:t>protocol</a:t>
            </a:r>
            <a:r>
              <a:rPr lang="en-US" sz="1400" dirty="0"/>
              <a:t>: TCP</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a:solidFill>
                  <a:srgbClr val="000080"/>
                </a:solidFill>
              </a:rPr>
              <a:t>name</a:t>
            </a:r>
            <a:r>
              <a:rPr lang="en-US" sz="1400" dirty="0"/>
              <a:t>: http</a:t>
            </a:r>
            <a:br>
              <a:rPr lang="en-US" sz="1400" dirty="0"/>
            </a:br>
            <a:endParaRPr lang="en-US" sz="1400" dirty="0"/>
          </a:p>
        </p:txBody>
      </p:sp>
      <p:sp>
        <p:nvSpPr>
          <p:cNvPr id="9" name="Rectangle 8">
            <a:extLst>
              <a:ext uri="{FF2B5EF4-FFF2-40B4-BE49-F238E27FC236}">
                <a16:creationId xmlns:a16="http://schemas.microsoft.com/office/drawing/2014/main" id="{E33C4BDB-98A0-D946-A304-4F228E0D0005}"/>
              </a:ext>
            </a:extLst>
          </p:cNvPr>
          <p:cNvSpPr/>
          <p:nvPr/>
        </p:nvSpPr>
        <p:spPr>
          <a:xfrm>
            <a:off x="4454236" y="1447135"/>
            <a:ext cx="4572000" cy="4832092"/>
          </a:xfrm>
          <a:prstGeom prst="rect">
            <a:avLst/>
          </a:prstGeom>
        </p:spPr>
        <p:txBody>
          <a:bodyPr>
            <a:spAutoFit/>
          </a:bodyPr>
          <a:lstStyle/>
          <a:p>
            <a:r>
              <a:rPr lang="en-US" sz="1400" b="1" dirty="0" err="1">
                <a:solidFill>
                  <a:srgbClr val="000080"/>
                </a:solidFill>
              </a:rPr>
              <a:t>apiVersion</a:t>
            </a:r>
            <a:r>
              <a:rPr lang="en-US" sz="1400" dirty="0"/>
              <a:t>: v1</a:t>
            </a:r>
            <a:br>
              <a:rPr lang="en-US" sz="1400" dirty="0"/>
            </a:br>
            <a:r>
              <a:rPr lang="en-US" sz="1400" b="1" dirty="0">
                <a:solidFill>
                  <a:srgbClr val="000080"/>
                </a:solidFill>
              </a:rPr>
              <a:t>kind</a:t>
            </a:r>
            <a:r>
              <a:rPr lang="en-US" sz="1400" dirty="0"/>
              <a:t>: </a:t>
            </a:r>
            <a:r>
              <a:rPr lang="en-US" sz="1400" dirty="0" err="1"/>
              <a:t>ReplicationController</a:t>
            </a:r>
            <a:br>
              <a:rPr lang="en-US" sz="1400" dirty="0"/>
            </a:b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name</a:t>
            </a:r>
            <a:r>
              <a:rPr lang="en-US" sz="1400" dirty="0"/>
              <a:t>: shopfront</a:t>
            </a:r>
            <a:br>
              <a:rPr lang="en-US" sz="1400" dirty="0"/>
            </a:b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replicas</a:t>
            </a:r>
            <a:r>
              <a:rPr lang="en-US" sz="1400" dirty="0"/>
              <a:t>: 1</a:t>
            </a:r>
            <a:br>
              <a:rPr lang="en-US" sz="1400" dirty="0"/>
            </a:br>
            <a:r>
              <a:rPr lang="en-US" sz="1400" dirty="0"/>
              <a:t>  </a:t>
            </a:r>
            <a:r>
              <a:rPr lang="en-US" sz="1400" b="1" dirty="0">
                <a:solidFill>
                  <a:srgbClr val="000080"/>
                </a:solidFill>
              </a:rPr>
              <a:t>template</a:t>
            </a:r>
            <a:r>
              <a:rPr lang="en-US" sz="1400" dirty="0"/>
              <a:t>:</a:t>
            </a:r>
            <a:br>
              <a:rPr lang="en-US" sz="1400" dirty="0"/>
            </a:br>
            <a:r>
              <a:rPr lang="en-US" sz="1400" dirty="0"/>
              <a:t>    </a:t>
            </a:r>
            <a:r>
              <a:rPr lang="en-US" sz="1400" b="1" dirty="0">
                <a:solidFill>
                  <a:srgbClr val="000080"/>
                </a:solidFill>
              </a:rPr>
              <a:t>metadata</a:t>
            </a:r>
            <a:r>
              <a:rPr lang="en-US" sz="1400" dirty="0"/>
              <a:t>:</a:t>
            </a:r>
            <a:br>
              <a:rPr lang="en-US" sz="1400" dirty="0"/>
            </a:br>
            <a:r>
              <a:rPr lang="en-US" sz="1400" dirty="0"/>
              <a:t>      </a:t>
            </a:r>
            <a:r>
              <a:rPr lang="en-US" sz="1400" b="1" dirty="0">
                <a:solidFill>
                  <a:srgbClr val="000080"/>
                </a:solidFill>
              </a:rPr>
              <a:t>labels</a:t>
            </a:r>
            <a:r>
              <a:rPr lang="en-US" sz="1400" dirty="0"/>
              <a:t>:</a:t>
            </a:r>
            <a:br>
              <a:rPr lang="en-US" sz="1400" dirty="0"/>
            </a:br>
            <a:r>
              <a:rPr lang="en-US" sz="1400" dirty="0"/>
              <a:t>        </a:t>
            </a:r>
            <a:r>
              <a:rPr lang="en-US" sz="1400" b="1" dirty="0">
                <a:solidFill>
                  <a:srgbClr val="000080"/>
                </a:solidFill>
              </a:rPr>
              <a:t>app</a:t>
            </a:r>
            <a:r>
              <a:rPr lang="en-US" sz="1400" dirty="0"/>
              <a:t>: shopfront</a:t>
            </a:r>
            <a:br>
              <a:rPr lang="en-US" sz="1400" dirty="0"/>
            </a:br>
            <a:r>
              <a:rPr lang="en-US" sz="1400" dirty="0"/>
              <a:t>    </a:t>
            </a:r>
            <a:r>
              <a:rPr lang="en-US" sz="1400" b="1" dirty="0">
                <a:solidFill>
                  <a:srgbClr val="000080"/>
                </a:solidFill>
              </a:rPr>
              <a:t>spec</a:t>
            </a:r>
            <a:r>
              <a:rPr lang="en-US" sz="1400" dirty="0"/>
              <a:t>:</a:t>
            </a:r>
            <a:br>
              <a:rPr lang="en-US" sz="1400" dirty="0"/>
            </a:br>
            <a:r>
              <a:rPr lang="en-US" sz="1400" dirty="0"/>
              <a:t>      </a:t>
            </a:r>
            <a:r>
              <a:rPr lang="en-US" sz="1400" b="1" dirty="0">
                <a:solidFill>
                  <a:srgbClr val="000080"/>
                </a:solidFill>
              </a:rPr>
              <a:t>containers</a:t>
            </a:r>
            <a:r>
              <a:rPr lang="en-US" sz="1400" dirty="0"/>
              <a:t>:</a:t>
            </a:r>
            <a:br>
              <a:rPr lang="en-US" sz="1400" dirty="0"/>
            </a:br>
            <a:r>
              <a:rPr lang="en-US" sz="1400" dirty="0"/>
              <a:t>      - </a:t>
            </a:r>
            <a:r>
              <a:rPr lang="en-US" sz="1400" b="1" dirty="0">
                <a:solidFill>
                  <a:srgbClr val="000080"/>
                </a:solidFill>
              </a:rPr>
              <a:t>name</a:t>
            </a:r>
            <a:r>
              <a:rPr lang="en-US" sz="1400" dirty="0"/>
              <a:t>: shopfront</a:t>
            </a:r>
            <a:br>
              <a:rPr lang="en-US" sz="1400" dirty="0"/>
            </a:br>
            <a:r>
              <a:rPr lang="en-US" sz="1400" dirty="0"/>
              <a:t>        </a:t>
            </a:r>
            <a:r>
              <a:rPr lang="en-US" sz="1400" b="1" dirty="0">
                <a:solidFill>
                  <a:srgbClr val="000080"/>
                </a:solidFill>
              </a:rPr>
              <a:t>image</a:t>
            </a:r>
            <a:r>
              <a:rPr lang="en-US" sz="1400" dirty="0"/>
              <a:t>: </a:t>
            </a:r>
            <a:r>
              <a:rPr lang="en-US" sz="1400" dirty="0" err="1"/>
              <a:t>shekhar</a:t>
            </a:r>
            <a:r>
              <a:rPr lang="en-US" sz="1400" dirty="0"/>
              <a:t>/shopfront:1.0</a:t>
            </a:r>
            <a:br>
              <a:rPr lang="en-US" sz="1400" dirty="0"/>
            </a:br>
            <a:r>
              <a:rPr lang="en-US" sz="1400" dirty="0"/>
              <a:t>        </a:t>
            </a:r>
            <a:r>
              <a:rPr lang="en-US" sz="1400" b="1" dirty="0">
                <a:solidFill>
                  <a:srgbClr val="000080"/>
                </a:solidFill>
              </a:rPr>
              <a:t>ports</a:t>
            </a:r>
            <a:r>
              <a:rPr lang="en-US" sz="1400" dirty="0"/>
              <a:t>:</a:t>
            </a:r>
            <a:br>
              <a:rPr lang="en-US" sz="1400" dirty="0"/>
            </a:br>
            <a:r>
              <a:rPr lang="en-US" sz="1400" dirty="0"/>
              <a:t>        - </a:t>
            </a:r>
            <a:r>
              <a:rPr lang="en-US" sz="1400" b="1" dirty="0" err="1">
                <a:solidFill>
                  <a:srgbClr val="000080"/>
                </a:solidFill>
              </a:rPr>
              <a:t>containerPort</a:t>
            </a:r>
            <a:r>
              <a:rPr lang="en-US" sz="1400" dirty="0"/>
              <a:t>: 8010</a:t>
            </a:r>
            <a:br>
              <a:rPr lang="en-US" sz="1400" dirty="0"/>
            </a:br>
            <a:r>
              <a:rPr lang="en-US" sz="1400" dirty="0"/>
              <a:t>        </a:t>
            </a:r>
            <a:r>
              <a:rPr lang="en-US" sz="1400" b="1" dirty="0" err="1">
                <a:solidFill>
                  <a:srgbClr val="000080"/>
                </a:solidFill>
              </a:rPr>
              <a:t>livenessProbe</a:t>
            </a:r>
            <a:r>
              <a:rPr lang="en-US" sz="1400" dirty="0"/>
              <a:t>:</a:t>
            </a:r>
            <a:br>
              <a:rPr lang="en-US" sz="1400" dirty="0"/>
            </a:br>
            <a:r>
              <a:rPr lang="en-US" sz="1400" dirty="0"/>
              <a:t>          </a:t>
            </a:r>
            <a:r>
              <a:rPr lang="en-US" sz="1400" b="1" dirty="0" err="1">
                <a:solidFill>
                  <a:srgbClr val="000080"/>
                </a:solidFill>
              </a:rPr>
              <a:t>httpGet</a:t>
            </a:r>
            <a:r>
              <a:rPr lang="en-US" sz="1400" dirty="0"/>
              <a:t>:</a:t>
            </a:r>
            <a:br>
              <a:rPr lang="en-US" sz="1400" dirty="0"/>
            </a:br>
            <a:r>
              <a:rPr lang="en-US" sz="1400" dirty="0"/>
              <a:t>            </a:t>
            </a:r>
            <a:r>
              <a:rPr lang="en-US" sz="1400" b="1" dirty="0">
                <a:solidFill>
                  <a:srgbClr val="000080"/>
                </a:solidFill>
              </a:rPr>
              <a:t>path</a:t>
            </a:r>
            <a:r>
              <a:rPr lang="en-US" sz="1400" dirty="0"/>
              <a:t>: /health</a:t>
            </a:r>
            <a:br>
              <a:rPr lang="en-US" sz="1400" dirty="0"/>
            </a:br>
            <a:r>
              <a:rPr lang="en-US" sz="1400" dirty="0"/>
              <a:t>            </a:t>
            </a:r>
            <a:r>
              <a:rPr lang="en-US" sz="1400" b="1" dirty="0">
                <a:solidFill>
                  <a:srgbClr val="000080"/>
                </a:solidFill>
              </a:rPr>
              <a:t>port</a:t>
            </a:r>
            <a:r>
              <a:rPr lang="en-US" sz="1400" dirty="0"/>
              <a:t>: 8010</a:t>
            </a:r>
            <a:br>
              <a:rPr lang="en-US" sz="1400" dirty="0"/>
            </a:br>
            <a:r>
              <a:rPr lang="en-US" sz="1400" dirty="0"/>
              <a:t>          </a:t>
            </a:r>
            <a:r>
              <a:rPr lang="en-US" sz="1400" b="1" dirty="0" err="1">
                <a:solidFill>
                  <a:srgbClr val="000080"/>
                </a:solidFill>
              </a:rPr>
              <a:t>initialDelaySeconds</a:t>
            </a:r>
            <a:r>
              <a:rPr lang="en-US" sz="1400" dirty="0"/>
              <a:t>: 30</a:t>
            </a:r>
            <a:br>
              <a:rPr lang="en-US" sz="1400" dirty="0"/>
            </a:br>
            <a:r>
              <a:rPr lang="en-US" sz="1400" dirty="0"/>
              <a:t>          </a:t>
            </a:r>
            <a:r>
              <a:rPr lang="en-US" sz="1400" b="1" dirty="0" err="1">
                <a:solidFill>
                  <a:srgbClr val="000080"/>
                </a:solidFill>
              </a:rPr>
              <a:t>timeoutSeconds</a:t>
            </a:r>
            <a:r>
              <a:rPr lang="en-US" sz="1400" dirty="0"/>
              <a:t>: 1</a:t>
            </a:r>
          </a:p>
        </p:txBody>
      </p:sp>
    </p:spTree>
    <p:extLst>
      <p:ext uri="{BB962C8B-B14F-4D97-AF65-F5344CB8AC3E}">
        <p14:creationId xmlns:p14="http://schemas.microsoft.com/office/powerpoint/2010/main" val="3661894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384995"/>
          </a:xfrm>
          <a:prstGeom prst="rect">
            <a:avLst/>
          </a:prstGeom>
          <a:noFill/>
        </p:spPr>
        <p:txBody>
          <a:bodyPr wrap="square" rtlCol="0">
            <a:spAutoFit/>
          </a:bodyPr>
          <a:lstStyle/>
          <a:p>
            <a:r>
              <a:rPr lang="en-US" sz="2400" dirty="0">
                <a:latin typeface="+mn-lt"/>
                <a:hlinkClick r:id="rId3"/>
              </a:rPr>
              <a:t>https://github.com/techtown-training/microservices-bootcamp/blob/master/exercise/exercise2.4-microservices_java_project.md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latin typeface="+mn-lt"/>
              </a:rPr>
              <a:t>Break monolith to multiple services</a:t>
            </a:r>
          </a:p>
          <a:p>
            <a:pPr marL="342900" indent="-342900">
              <a:lnSpc>
                <a:spcPct val="150000"/>
              </a:lnSpc>
              <a:buFont typeface="Arial" panose="020B0604020202020204" pitchFamily="34" charset="0"/>
              <a:buChar char="•"/>
            </a:pPr>
            <a:r>
              <a:rPr lang="en-US" sz="2000" b="1" dirty="0">
                <a:latin typeface="+mn-lt"/>
              </a:rPr>
              <a:t>Build individual service</a:t>
            </a:r>
          </a:p>
          <a:p>
            <a:pPr marL="342900" indent="-342900">
              <a:lnSpc>
                <a:spcPct val="150000"/>
              </a:lnSpc>
              <a:buFont typeface="Arial" panose="020B0604020202020204" pitchFamily="34" charset="0"/>
              <a:buChar char="•"/>
            </a:pPr>
            <a:r>
              <a:rPr lang="en-US" sz="2000" b="1" dirty="0">
                <a:latin typeface="+mn-lt"/>
              </a:rPr>
              <a:t>Create required docker images</a:t>
            </a:r>
          </a:p>
          <a:p>
            <a:pPr marL="342900" indent="-342900">
              <a:lnSpc>
                <a:spcPct val="150000"/>
              </a:lnSpc>
              <a:buFont typeface="Arial" panose="020B0604020202020204" pitchFamily="34" charset="0"/>
              <a:buChar char="•"/>
            </a:pPr>
            <a:r>
              <a:rPr lang="en-US" sz="2000" b="1" dirty="0">
                <a:latin typeface="+mn-lt"/>
              </a:rPr>
              <a:t>Push all images to private registry</a:t>
            </a:r>
          </a:p>
          <a:p>
            <a:pPr marL="342900" indent="-342900">
              <a:lnSpc>
                <a:spcPct val="150000"/>
              </a:lnSpc>
              <a:buFont typeface="Arial" panose="020B0604020202020204" pitchFamily="34" charset="0"/>
              <a:buChar char="•"/>
            </a:pPr>
            <a:r>
              <a:rPr lang="en-US" sz="2000" b="1" dirty="0">
                <a:latin typeface="+mn-lt"/>
              </a:rPr>
              <a:t>Create </a:t>
            </a:r>
            <a:r>
              <a:rPr lang="en-US" sz="2000" b="1" dirty="0" err="1">
                <a:latin typeface="+mn-lt"/>
              </a:rPr>
              <a:t>kubernetes</a:t>
            </a:r>
            <a:r>
              <a:rPr lang="en-US" sz="2000" b="1" dirty="0">
                <a:latin typeface="+mn-lt"/>
              </a:rPr>
              <a:t> deployment, pod, services, </a:t>
            </a:r>
            <a:r>
              <a:rPr lang="en-US" sz="2000" b="1" dirty="0" err="1">
                <a:latin typeface="+mn-lt"/>
              </a:rPr>
              <a:t>rc</a:t>
            </a:r>
            <a:r>
              <a:rPr lang="en-US" sz="2000" b="1" dirty="0">
                <a:latin typeface="+mn-lt"/>
              </a:rPr>
              <a:t>, and persistent claim</a:t>
            </a:r>
          </a:p>
          <a:p>
            <a:pPr marL="342900" indent="-342900">
              <a:lnSpc>
                <a:spcPct val="150000"/>
              </a:lnSpc>
              <a:buFont typeface="Arial" panose="020B0604020202020204" pitchFamily="34" charset="0"/>
              <a:buChar char="•"/>
            </a:pPr>
            <a:r>
              <a:rPr lang="en-US" sz="2000" b="1" dirty="0">
                <a:latin typeface="+mn-lt"/>
              </a:rPr>
              <a:t>Start all </a:t>
            </a:r>
            <a:r>
              <a:rPr lang="en-US" sz="2000" b="1" dirty="0" err="1">
                <a:latin typeface="+mn-lt"/>
              </a:rPr>
              <a:t>kubernetes</a:t>
            </a:r>
            <a:r>
              <a:rPr lang="en-US" sz="2000" b="1"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Exercise 2.4 Converting Monolithic to Microservices - Java</a:t>
            </a:r>
          </a:p>
        </p:txBody>
      </p:sp>
      <p:sp>
        <p:nvSpPr>
          <p:cNvPr id="3" name="Content Placeholder 2"/>
          <p:cNvSpPr>
            <a:spLocks noGrp="1"/>
          </p:cNvSpPr>
          <p:nvPr>
            <p:ph idx="1"/>
          </p:nvPr>
        </p:nvSpPr>
        <p:spPr>
          <a:xfrm>
            <a:off x="304800" y="2128837"/>
            <a:ext cx="8686800" cy="4195763"/>
          </a:xfrm>
        </p:spPr>
        <p:txBody>
          <a:bodyPr>
            <a:normAutofit lnSpcReduction="10000"/>
          </a:bodyPr>
          <a:lstStyle/>
          <a:p>
            <a:pPr marL="0" indent="0">
              <a:buNone/>
            </a:pPr>
            <a:endParaRPr lang="en-US" sz="2000" b="0" dirty="0"/>
          </a:p>
          <a:p>
            <a:pPr marL="514350" indent="-514350">
              <a:buFont typeface="+mj-lt"/>
              <a:buAutoNum type="arabicPeriod"/>
            </a:pPr>
            <a:r>
              <a:rPr lang="en-US" sz="2000" b="0" dirty="0"/>
              <a:t>Break the existing monolith into logical multiple piece</a:t>
            </a:r>
          </a:p>
          <a:p>
            <a:pPr marL="514350" indent="-514350">
              <a:buFont typeface="+mj-lt"/>
              <a:buAutoNum type="arabicPeriod"/>
            </a:pPr>
            <a:r>
              <a:rPr lang="en-US" sz="2000" b="0" dirty="0"/>
              <a:t>Build docker image for individual services</a:t>
            </a:r>
          </a:p>
          <a:p>
            <a:pPr marL="514350" indent="-514350">
              <a:buFont typeface="+mj-lt"/>
              <a:buAutoNum type="arabicPeriod"/>
            </a:pPr>
            <a:r>
              <a:rPr lang="en-US" sz="2000" b="0" dirty="0"/>
              <a:t>Select the Microservice Pattern (here, we used </a:t>
            </a:r>
            <a:r>
              <a:rPr lang="en-US" sz="2000" b="0" dirty="0" err="1"/>
              <a:t>Api</a:t>
            </a:r>
            <a:r>
              <a:rPr lang="en-US" sz="2000" b="0" dirty="0"/>
              <a:t>-Composer)</a:t>
            </a:r>
          </a:p>
          <a:p>
            <a:pPr marL="514350" indent="-514350">
              <a:buFont typeface="+mj-lt"/>
              <a:buAutoNum type="arabicPeriod"/>
            </a:pPr>
            <a:r>
              <a:rPr lang="en-US" sz="2000" b="0" dirty="0"/>
              <a:t>Create necessary pod, deployment, service, persistent claim and volume in Kubernetes to deploy all services</a:t>
            </a:r>
          </a:p>
          <a:p>
            <a:pPr marL="0" indent="0">
              <a:buNone/>
            </a:pPr>
            <a:endParaRPr lang="en-US" sz="2000" b="0" dirty="0"/>
          </a:p>
          <a:p>
            <a:pPr marL="0" indent="0">
              <a:buNone/>
            </a:pPr>
            <a:r>
              <a:rPr lang="en-US" sz="2000" b="0" dirty="0"/>
              <a:t>Exercise steps:</a:t>
            </a:r>
          </a:p>
          <a:p>
            <a:pPr marL="0" indent="0">
              <a:buNone/>
            </a:pPr>
            <a:r>
              <a:rPr lang="en-US" sz="2000" b="0" dirty="0">
                <a:hlinkClick r:id="rId3"/>
              </a:rPr>
              <a:t>https://github.com/techtown-training/microservices-bootcamp/blob/master/exercise/exercise2.4-microservices_java_project.md</a:t>
            </a:r>
            <a:endParaRPr lang="en-US" sz="2000" b="0" dirty="0"/>
          </a:p>
          <a:p>
            <a:pPr marL="0" indent="0">
              <a:buNone/>
            </a:pPr>
            <a:endParaRPr lang="en-US" sz="2000" b="0" dirty="0"/>
          </a:p>
          <a:p>
            <a:pPr marL="0" indent="0">
              <a:buNone/>
            </a:pPr>
            <a:r>
              <a:rPr lang="en-US" sz="2000" b="0" dirty="0"/>
              <a:t>Source code:</a:t>
            </a:r>
          </a:p>
          <a:p>
            <a:pPr marL="0" indent="0">
              <a:buNone/>
            </a:pPr>
            <a:r>
              <a:rPr lang="en-US" sz="2000" b="0" dirty="0">
                <a:hlinkClick r:id="rId4"/>
              </a:rPr>
              <a:t>https://github.com/techtown-training/microservices-bootcamp/tree/master/exercise/src_code/microservices_kubernetes_docker</a:t>
            </a:r>
            <a:endParaRPr lang="en-US" sz="2000" b="0" dirty="0"/>
          </a:p>
          <a:p>
            <a:pPr marL="0" indent="0">
              <a:buNone/>
            </a:pPr>
            <a:endParaRPr lang="en-US" sz="2000" dirty="0"/>
          </a:p>
        </p:txBody>
      </p:sp>
      <p:grpSp>
        <p:nvGrpSpPr>
          <p:cNvPr id="4" name="Shape 397"/>
          <p:cNvGrpSpPr/>
          <p:nvPr/>
        </p:nvGrpSpPr>
        <p:grpSpPr>
          <a:xfrm>
            <a:off x="838199" y="1366837"/>
            <a:ext cx="7620002" cy="1066800"/>
            <a:chOff x="834704" y="2971800"/>
            <a:chExt cx="4194496"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834704" y="2971800"/>
              <a:ext cx="68929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Microservices in Production</a:t>
            </a:r>
          </a:p>
        </p:txBody>
      </p:sp>
      <p:sp>
        <p:nvSpPr>
          <p:cNvPr id="7" name="Text Placeholder 6"/>
          <p:cNvSpPr>
            <a:spLocks noGrp="1"/>
          </p:cNvSpPr>
          <p:nvPr>
            <p:ph type="body" idx="1"/>
          </p:nvPr>
        </p:nvSpPr>
        <p:spPr/>
        <p:txBody>
          <a:bodyPr>
            <a:normAutofit/>
          </a:bodyPr>
          <a:lstStyle/>
          <a:p>
            <a:r>
              <a:rPr lang="en-US" dirty="0"/>
              <a:t>Part 3</a:t>
            </a:r>
          </a:p>
          <a:p>
            <a:endParaRPr lang="en-US" dirty="0"/>
          </a:p>
          <a:p>
            <a:endParaRPr lang="en-US" dirty="0"/>
          </a:p>
        </p:txBody>
      </p:sp>
    </p:spTree>
    <p:extLst>
      <p:ext uri="{BB962C8B-B14F-4D97-AF65-F5344CB8AC3E}">
        <p14:creationId xmlns:p14="http://schemas.microsoft.com/office/powerpoint/2010/main" val="259142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199" y="5157912"/>
            <a:ext cx="1917256" cy="923330"/>
          </a:xfrm>
          <a:prstGeom prst="rect">
            <a:avLst/>
          </a:prstGeom>
          <a:noFill/>
        </p:spPr>
        <p:txBody>
          <a:bodyPr wrap="none" rtlCol="0">
            <a:spAutoFit/>
          </a:bodyPr>
          <a:lstStyle/>
          <a:p>
            <a:pPr marL="285750" indent="-285750">
              <a:buClr>
                <a:schemeClr val="accent3"/>
              </a:buClr>
              <a:buFont typeface="Arial" panose="020B0604020202020204" pitchFamily="34" charset="0"/>
              <a:buChar char="•"/>
            </a:pPr>
            <a:r>
              <a:rPr lang="en-US" b="1" dirty="0">
                <a:latin typeface="+mn-lt"/>
              </a:rPr>
              <a:t>Deployment ??</a:t>
            </a:r>
          </a:p>
          <a:p>
            <a:pPr marL="285750" indent="-285750">
              <a:buClr>
                <a:schemeClr val="accent3"/>
              </a:buClr>
              <a:buFont typeface="Arial" panose="020B0604020202020204" pitchFamily="34" charset="0"/>
              <a:buChar char="•"/>
            </a:pPr>
            <a:r>
              <a:rPr lang="en-US" b="1" dirty="0">
                <a:latin typeface="+mn-lt"/>
              </a:rPr>
              <a:t>Scaling ??</a:t>
            </a:r>
          </a:p>
          <a:p>
            <a:pPr marL="285750" indent="-285750">
              <a:buClr>
                <a:schemeClr val="accent3"/>
              </a:buClr>
              <a:buFont typeface="Arial" panose="020B0604020202020204" pitchFamily="34" charset="0"/>
              <a:buChar char="•"/>
            </a:pPr>
            <a:r>
              <a:rPr lang="en-US" b="1" dirty="0">
                <a:latin typeface="+mn-lt"/>
              </a:rPr>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dirty="0"/>
              <a:t>Accomplished by adjusting the number of replicas in a deployment</a:t>
            </a:r>
          </a:p>
          <a:p>
            <a:pPr>
              <a:spcBef>
                <a:spcPts val="600"/>
              </a:spcBef>
            </a:pPr>
            <a:r>
              <a:rPr lang="en-US" sz="2000" dirty="0"/>
              <a:t>Accommodates both scaling up and scaling down to a minimum of 0</a:t>
            </a:r>
          </a:p>
          <a:p>
            <a:pPr>
              <a:spcBef>
                <a:spcPts val="600"/>
              </a:spcBef>
            </a:pPr>
            <a:r>
              <a:rPr lang="en-US" sz="2000" dirty="0"/>
              <a:t>Traffic is automatically sent to newly created instances through the service load balancer</a:t>
            </a:r>
          </a:p>
          <a:p>
            <a:pPr>
              <a:spcBef>
                <a:spcPts val="600"/>
              </a:spcBef>
            </a:pPr>
            <a:r>
              <a:rPr lang="en-US" sz="200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mn-lt"/>
                <a:ea typeface="Arial"/>
                <a:cs typeface="Arial" panose="020B0604020202020204" pitchFamily="34" charset="0"/>
                <a:sym typeface="Arial"/>
              </a:rPr>
              <a:t>Note: Make sure to delete the deployments or </a:t>
            </a:r>
            <a:r>
              <a:rPr lang="en-US" sz="1600" b="1" dirty="0" err="1">
                <a:solidFill>
                  <a:schemeClr val="dk1"/>
                </a:solidFill>
                <a:latin typeface="+mn-lt"/>
                <a:ea typeface="Arial"/>
                <a:cs typeface="Arial" panose="020B0604020202020204" pitchFamily="34" charset="0"/>
                <a:sym typeface="Arial"/>
              </a:rPr>
              <a:t>replicasets</a:t>
            </a:r>
            <a:r>
              <a:rPr lang="en-US" sz="1600" b="1" dirty="0">
                <a:solidFill>
                  <a:schemeClr val="dk1"/>
                </a:solidFill>
                <a:latin typeface="+mn-lt"/>
                <a:ea typeface="Arial"/>
                <a:cs typeface="Arial" panose="020B0604020202020204" pitchFamily="34" charset="0"/>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dirty="0"/>
              <a:t>If deployment is exposed publicly, the service will load-balance traffic to only active and available pods</a:t>
            </a:r>
          </a:p>
          <a:p>
            <a:pPr>
              <a:spcBef>
                <a:spcPts val="600"/>
              </a:spcBef>
            </a:pPr>
            <a:r>
              <a:rPr lang="en-US" sz="2000" dirty="0"/>
              <a:t>Used to enable zero downtime updates</a:t>
            </a:r>
          </a:p>
          <a:p>
            <a:pPr>
              <a:spcBef>
                <a:spcPts val="600"/>
              </a:spcBef>
            </a:pPr>
            <a:r>
              <a:rPr lang="en-US" sz="2000" dirty="0"/>
              <a:t>Allows greater application update frequency</a:t>
            </a:r>
          </a:p>
          <a:p>
            <a:pPr>
              <a:spcBef>
                <a:spcPts val="600"/>
              </a:spcBef>
            </a:pPr>
            <a:r>
              <a:rPr lang="en-US" sz="200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457200"/>
            <a:ext cx="8629898" cy="5969229"/>
          </a:xfrm>
          <a:prstGeom prst="rect">
            <a:avLst/>
          </a:prstGeom>
        </p:spPr>
      </p:pic>
    </p:spTree>
    <p:extLst>
      <p:ext uri="{BB962C8B-B14F-4D97-AF65-F5344CB8AC3E}">
        <p14:creationId xmlns:p14="http://schemas.microsoft.com/office/powerpoint/2010/main" val="1806651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05400"/>
            <a:ext cx="8153400" cy="1142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mn-lt"/>
                <a:ea typeface="Arial"/>
                <a:cs typeface="Arial"/>
                <a:sym typeface="Arial"/>
              </a:rPr>
              <a:t>Note: </a:t>
            </a:r>
            <a:r>
              <a:rPr lang="en-US" sz="1400" dirty="0">
                <a:solidFill>
                  <a:schemeClr val="dk1"/>
                </a:solidFill>
                <a:latin typeface="+mn-lt"/>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status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 </a:t>
            </a:r>
            <a:r>
              <a:rPr lang="en-US" sz="1400" dirty="0" err="1">
                <a:solidFill>
                  <a:schemeClr val="dk1"/>
                </a:solidFill>
                <a:latin typeface="+mn-lt"/>
                <a:ea typeface="Arial"/>
                <a:cs typeface="Arial"/>
                <a:sym typeface="Arial"/>
              </a:rPr>
              <a:t>nginx</a:t>
            </a:r>
            <a:endParaRPr lang="en-US" sz="1400" dirty="0">
              <a:solidFill>
                <a:schemeClr val="dk1"/>
              </a:solidFill>
              <a:latin typeface="+mn-lt"/>
              <a:ea typeface="Arial"/>
              <a:cs typeface="Arial"/>
              <a:sym typeface="Arial"/>
            </a:endParaRP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history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--revision=3</a:t>
            </a:r>
          </a:p>
          <a:p>
            <a:pPr lvl="0">
              <a:spcBef>
                <a:spcPts val="0"/>
              </a:spcBef>
              <a:spcAft>
                <a:spcPts val="0"/>
              </a:spcAft>
              <a:buSzPct val="25000"/>
            </a:pPr>
            <a:r>
              <a:rPr lang="en-US" sz="1400" dirty="0" err="1">
                <a:solidFill>
                  <a:schemeClr val="dk1"/>
                </a:solidFill>
                <a:latin typeface="+mn-lt"/>
                <a:ea typeface="Arial"/>
                <a:cs typeface="Arial"/>
                <a:sym typeface="Arial"/>
              </a:rPr>
              <a:t>kubectl</a:t>
            </a:r>
            <a:r>
              <a:rPr lang="en-US" sz="1400" dirty="0">
                <a:solidFill>
                  <a:schemeClr val="dk1"/>
                </a:solidFill>
                <a:latin typeface="+mn-lt"/>
                <a:ea typeface="Arial"/>
                <a:cs typeface="Arial"/>
                <a:sym typeface="Arial"/>
              </a:rPr>
              <a:t> rollout undo deployment/</a:t>
            </a:r>
            <a:r>
              <a:rPr lang="en-US" sz="1400" dirty="0" err="1">
                <a:solidFill>
                  <a:schemeClr val="dk1"/>
                </a:solidFill>
                <a:latin typeface="+mn-lt"/>
                <a:ea typeface="Arial"/>
                <a:cs typeface="Arial"/>
                <a:sym typeface="Arial"/>
              </a:rPr>
              <a:t>nginx</a:t>
            </a:r>
            <a:r>
              <a:rPr lang="en-US" sz="1400" dirty="0">
                <a:solidFill>
                  <a:schemeClr val="dk1"/>
                </a:solidFill>
                <a:latin typeface="+mn-lt"/>
                <a:ea typeface="Arial"/>
                <a:cs typeface="Arial"/>
                <a:sym typeface="Arial"/>
              </a:rPr>
              <a:t> --to-revision &lt;</a:t>
            </a:r>
            <a:r>
              <a:rPr lang="en-US" sz="1400" dirty="0" err="1">
                <a:solidFill>
                  <a:schemeClr val="dk1"/>
                </a:solidFill>
                <a:latin typeface="+mn-lt"/>
                <a:ea typeface="Arial"/>
                <a:cs typeface="Arial"/>
                <a:sym typeface="Arial"/>
              </a:rPr>
              <a:t>num</a:t>
            </a:r>
            <a:r>
              <a:rPr lang="en-US" sz="1400" dirty="0">
                <a:solidFill>
                  <a:schemeClr val="dk1"/>
                </a:solidFill>
                <a:latin typeface="+mn-lt"/>
                <a:ea typeface="Arial"/>
                <a:cs typeface="Arial"/>
                <a:sym typeface="Arial"/>
              </a:rPr>
              <a:t>&gt;</a:t>
            </a:r>
          </a:p>
        </p:txBody>
      </p:sp>
      <p:pic>
        <p:nvPicPr>
          <p:cNvPr id="3" name="Picture 2"/>
          <p:cNvPicPr>
            <a:picLocks noChangeAspect="1"/>
          </p:cNvPicPr>
          <p:nvPr/>
        </p:nvPicPr>
        <p:blipFill>
          <a:blip r:embed="rId3"/>
          <a:stretch>
            <a:fillRect/>
          </a:stretch>
        </p:blipFill>
        <p:spPr>
          <a:xfrm>
            <a:off x="576200" y="0"/>
            <a:ext cx="7958200" cy="5105400"/>
          </a:xfrm>
          <a:prstGeom prst="rect">
            <a:avLst/>
          </a:prstGeom>
        </p:spPr>
      </p:pic>
    </p:spTree>
    <p:extLst>
      <p:ext uri="{BB962C8B-B14F-4D97-AF65-F5344CB8AC3E}">
        <p14:creationId xmlns:p14="http://schemas.microsoft.com/office/powerpoint/2010/main" val="1950032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t>Wordpress</a:t>
            </a:r>
            <a:r>
              <a:rPr lang="en-US" dirty="0"/>
              <a:t>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914400" y="790903"/>
            <a:ext cx="5334000" cy="1066800"/>
            <a:chOff x="1219200" y="3000703"/>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19200" y="3000703"/>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0860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solidFill>
                  <a:srgbClr val="E36C09"/>
                </a:solidFill>
              </a:rPr>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990600" y="814552"/>
            <a:ext cx="5334000" cy="1066800"/>
            <a:chOff x="1295400" y="3024352"/>
            <a:chExt cx="5334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24352"/>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dirty="0"/>
              <a:t>Founded in April 2006 and launch in Oct 2008, Spotify was immediately competing with incumbent behemoth Apple music.</a:t>
            </a:r>
          </a:p>
          <a:p>
            <a:r>
              <a:rPr lang="en-US" sz="2400" dirty="0"/>
              <a:t>In addition to a variety of other streaming services, Spotify also had to content with the entry of Google music in 2011 and even Amazon music in 2017. </a:t>
            </a:r>
          </a:p>
          <a:p>
            <a:r>
              <a:rPr lang="en-US" sz="2400" dirty="0"/>
              <a:t>How does Spotify survive and win with essentially a commodity service while competing with tech giants that have more capital, bigger budgets and access to talent in a larger variety of geographic locations including silicon valley?</a:t>
            </a:r>
          </a:p>
          <a:p>
            <a:pPr lvl="1">
              <a:buFont typeface="Wingdings" panose="05000000000000000000" pitchFamily="2" charset="2"/>
              <a:buChar char="Ø"/>
            </a:pPr>
            <a:r>
              <a:rPr lang="en-US" sz="200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dirty="0"/>
              <a:t>Updates are less frequent</a:t>
            </a:r>
          </a:p>
          <a:p>
            <a:pPr lvl="1"/>
            <a:r>
              <a:rPr lang="en-US" sz="3200" dirty="0"/>
              <a:t>Velocity slows</a:t>
            </a:r>
          </a:p>
          <a:p>
            <a:pPr lvl="1"/>
            <a:r>
              <a:rPr lang="en-US" sz="3200" dirty="0"/>
              <a:t>Long QA cycles</a:t>
            </a:r>
          </a:p>
          <a:p>
            <a:pPr lvl="1"/>
            <a:r>
              <a:rPr lang="en-US" sz="3200" dirty="0"/>
              <a:t>Multiple development teams must coordinate deployment and releases</a:t>
            </a:r>
          </a:p>
          <a:p>
            <a:pPr lvl="1"/>
            <a:r>
              <a:rPr lang="en-US" sz="320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buFont typeface="Wingdings" panose="05000000000000000000" pitchFamily="2" charset="2"/>
              <a:buChar char="Ø"/>
            </a:pPr>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b="1" dirty="0">
                <a:latin typeface="+mn-lt"/>
              </a:rPr>
              <a:t>"We have chosen to optimize for speed of delivery," said Spotify's principal engineer, </a:t>
            </a:r>
            <a:r>
              <a:rPr lang="en-US" b="1" dirty="0" err="1">
                <a:latin typeface="+mn-lt"/>
              </a:rPr>
              <a:t>Niklas</a:t>
            </a:r>
            <a:r>
              <a:rPr lang="en-US" b="1" dirty="0">
                <a:latin typeface="+mn-lt"/>
              </a:rPr>
              <a:t> </a:t>
            </a:r>
            <a:r>
              <a:rPr lang="en-US" b="1" dirty="0" err="1">
                <a:latin typeface="+mn-lt"/>
              </a:rPr>
              <a:t>Gustavsson</a:t>
            </a:r>
            <a:r>
              <a:rPr lang="en-US" b="1" dirty="0">
                <a:latin typeface="+mn-lt"/>
              </a:rPr>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5" name="Content Placeholder 4"/>
          <p:cNvSpPr>
            <a:spLocks noGrp="1"/>
          </p:cNvSpPr>
          <p:nvPr>
            <p:ph idx="1"/>
          </p:nvPr>
        </p:nvSpPr>
        <p:spPr>
          <a:xfrm>
            <a:off x="628649" y="2743200"/>
            <a:ext cx="4095752" cy="3433764"/>
          </a:xfrm>
        </p:spPr>
        <p:txBody>
          <a:bodyPr/>
          <a:lstStyle/>
          <a:p>
            <a:r>
              <a:rPr lang="en-US" sz="2000" dirty="0"/>
              <a:t>Autonomy leads to cross pollination of best practices</a:t>
            </a:r>
          </a:p>
          <a:p>
            <a:r>
              <a:rPr lang="en-US" sz="2000" dirty="0"/>
              <a:t>Guild process (Regular meetings of groups of like minded individuals) also encourages cross pollination of best practices</a:t>
            </a:r>
          </a:p>
          <a:p>
            <a:r>
              <a:rPr lang="en-US" sz="2000" dirty="0"/>
              <a:t>Once best practices are widely adopted then they become </a:t>
            </a:r>
            <a:r>
              <a:rPr lang="en-US" sz="2000" dirty="0" err="1"/>
              <a:t>defacto</a:t>
            </a:r>
            <a:r>
              <a:rPr lang="en-US" sz="2000" dirty="0"/>
              <a:t> standards</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9" name="TextBox 8"/>
          <p:cNvSpPr txBox="1"/>
          <p:nvPr/>
        </p:nvSpPr>
        <p:spPr>
          <a:xfrm>
            <a:off x="762000" y="1515070"/>
            <a:ext cx="7924800" cy="1015663"/>
          </a:xfrm>
          <a:prstGeom prst="rect">
            <a:avLst/>
          </a:prstGeom>
          <a:noFill/>
        </p:spPr>
        <p:txBody>
          <a:bodyPr wrap="square" rtlCol="0">
            <a:spAutoFit/>
          </a:bodyPr>
          <a:lstStyle/>
          <a:p>
            <a:r>
              <a:rPr lang="en-US" sz="2000" b="1" dirty="0">
                <a:latin typeface="+mn-lt"/>
              </a:rPr>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191161"/>
            <a:ext cx="7924800" cy="1323439"/>
          </a:xfrm>
          <a:prstGeom prst="rect">
            <a:avLst/>
          </a:prstGeom>
          <a:noFill/>
        </p:spPr>
        <p:txBody>
          <a:bodyPr wrap="square" rtlCol="0">
            <a:spAutoFit/>
          </a:bodyPr>
          <a:lstStyle/>
          <a:p>
            <a:r>
              <a:rPr lang="en-US" sz="2000" b="1" dirty="0">
                <a:latin typeface="+mn-lt"/>
              </a:rPr>
              <a:t>Each squad has a well defined mission. “"That might be to make the best search product in the world, or the best music stream quality product in the world. Or it might be things like growing our subscriber base or building APIs for third parties.” </a:t>
            </a:r>
            <a:r>
              <a:rPr lang="en-US" sz="2000" b="1" dirty="0" err="1">
                <a:latin typeface="+mn-lt"/>
              </a:rPr>
              <a:t>Gustavsson</a:t>
            </a:r>
            <a:endParaRPr lang="en-US" sz="2000" b="1"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Clear long term mission per squad</a:t>
            </a:r>
          </a:p>
          <a:p>
            <a:pPr>
              <a:spcAft>
                <a:spcPts val="0"/>
              </a:spcAft>
            </a:pPr>
            <a:r>
              <a:rPr lang="en-US" sz="2000" dirty="0"/>
              <a:t>Lean startup/MVP and validated learning encouraged</a:t>
            </a:r>
          </a:p>
          <a:p>
            <a:pPr>
              <a:spcAft>
                <a:spcPts val="0"/>
              </a:spcAft>
            </a:pPr>
            <a:r>
              <a:rPr lang="en-US" sz="2000" dirty="0"/>
              <a:t>Metrics and A/B testing to verify hypothesis</a:t>
            </a:r>
          </a:p>
          <a:p>
            <a:pPr>
              <a:spcAft>
                <a:spcPts val="0"/>
              </a:spcAft>
            </a:pPr>
            <a:r>
              <a:rPr lang="en-US" sz="200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dirty="0"/>
              <a:t>Scaled to over 1600 employees</a:t>
            </a:r>
          </a:p>
          <a:p>
            <a:pPr>
              <a:spcAft>
                <a:spcPts val="0"/>
              </a:spcAft>
            </a:pPr>
            <a:r>
              <a:rPr lang="en-US" sz="2000" dirty="0"/>
              <a:t>Over $2B in revenue</a:t>
            </a:r>
          </a:p>
          <a:p>
            <a:pPr>
              <a:spcAft>
                <a:spcPts val="0"/>
              </a:spcAft>
            </a:pPr>
            <a:r>
              <a:rPr lang="en-US" sz="2000" dirty="0"/>
              <a:t>08/17 Spotify was the most downloaded music App in the United States</a:t>
            </a:r>
          </a:p>
          <a:p>
            <a:pPr>
              <a:spcAft>
                <a:spcPts val="0"/>
              </a:spcAft>
            </a:pPr>
            <a:r>
              <a:rPr lang="en-US" sz="2000" dirty="0"/>
              <a:t>Over 140M active users with 60M paying subscribers</a:t>
            </a:r>
          </a:p>
          <a:p>
            <a:pPr>
              <a:spcAft>
                <a:spcPts val="0"/>
              </a:spcAft>
            </a:pPr>
            <a:r>
              <a:rPr lang="en-US" sz="200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62500" lnSpcReduction="20000"/>
          </a:bodyPr>
          <a:lstStyle/>
          <a:p>
            <a:pPr marL="0" indent="0">
              <a:buNone/>
            </a:pPr>
            <a:r>
              <a:rPr lang="en-US" dirty="0"/>
              <a:t>Facts</a:t>
            </a:r>
          </a:p>
          <a:p>
            <a:r>
              <a:rPr lang="en-US" dirty="0"/>
              <a:t>143 million breach victims had their names, social security numbers, birth days, addresses and driver licenses stolen by attackers in May 2017</a:t>
            </a:r>
          </a:p>
          <a:p>
            <a:r>
              <a:rPr lang="en-US" dirty="0"/>
              <a:t>The site was hacked in mid-May, and attacked continued to access the data until late July 2017 (breach discovered)</a:t>
            </a:r>
          </a:p>
          <a:p>
            <a:r>
              <a:rPr lang="en-US" dirty="0"/>
              <a:t>The Equifax breach notification page was using a free shared </a:t>
            </a:r>
            <a:r>
              <a:rPr lang="en-US" dirty="0" err="1"/>
              <a:t>CloudFlare</a:t>
            </a:r>
            <a:r>
              <a:rPr lang="en-US" dirty="0"/>
              <a:t> SSL, causing many browsers to think it was a phishing site (not terrible, but not helping)</a:t>
            </a:r>
          </a:p>
          <a:p>
            <a:r>
              <a:rPr lang="en-US" dirty="0"/>
              <a:t>Signing up for Equifax’s identity theft protection forces uses to accept a terms of  service that waive ability to sue Equifax.  (Also not helping)</a:t>
            </a:r>
          </a:p>
          <a:p>
            <a:r>
              <a:rPr lang="en-US"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dirty="0"/>
              <a:t>What was the tech stack?</a:t>
            </a:r>
          </a:p>
          <a:p>
            <a:pPr lvl="1"/>
            <a:r>
              <a:rPr lang="en-US" dirty="0"/>
              <a:t>Apache Struts</a:t>
            </a:r>
          </a:p>
          <a:p>
            <a:pPr lvl="1"/>
            <a:r>
              <a:rPr lang="en-US" dirty="0"/>
              <a:t>IBM WebSphere</a:t>
            </a:r>
          </a:p>
          <a:p>
            <a:pPr lvl="1"/>
            <a:r>
              <a:rPr lang="en-US" dirty="0"/>
              <a:t>Java</a:t>
            </a:r>
          </a:p>
          <a:p>
            <a:pPr lvl="1"/>
            <a:endParaRPr lang="en-US" dirty="0"/>
          </a:p>
          <a:p>
            <a:pPr marL="150876" lvl="1" indent="0">
              <a:buNone/>
            </a:pPr>
            <a:r>
              <a:rPr lang="en-US" sz="2900" dirty="0"/>
              <a:t>Apache Struts was compromised by an announced vulnerability 2 months prior (Apache Struts CVE-2017-5638)</a:t>
            </a:r>
          </a:p>
          <a:p>
            <a:pPr lvl="1"/>
            <a:r>
              <a:rPr lang="en-US" dirty="0"/>
              <a:t>Failure to track and update vulnerabilities is a common OWASP (open web application security) issue (A9)</a:t>
            </a:r>
          </a:p>
          <a:p>
            <a:pPr marL="150876" lvl="1" indent="0">
              <a:buNone/>
            </a:pPr>
            <a:r>
              <a:rPr lang="en-US" sz="2900" dirty="0"/>
              <a:t>The personal information of the entire US adult population was within reach of this vulnerable web server</a:t>
            </a:r>
          </a:p>
          <a:p>
            <a:pPr lvl="1"/>
            <a:r>
              <a:rPr lang="en-US"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b="1" dirty="0"/>
              <a:t>Learn the basics! OWASP Top 10 application vulnerabilities </a:t>
            </a:r>
            <a:endParaRPr lang="en-US" sz="135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dirty="0"/>
              <a:t>We must scale the monolith, but it is highly coupled</a:t>
            </a:r>
          </a:p>
          <a:p>
            <a:r>
              <a:rPr lang="en-US" dirty="0"/>
              <a:t>The best option is often to place it in a larger server (more CPU, memory)</a:t>
            </a:r>
          </a:p>
          <a:p>
            <a:r>
              <a:rPr lang="en-US" dirty="0"/>
              <a:t>Typically very expensive to scale vertically</a:t>
            </a:r>
          </a:p>
          <a:p>
            <a:r>
              <a:rPr lang="en-US"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marL="0" indent="0">
              <a:spcBef>
                <a:spcPts val="450"/>
              </a:spcBef>
              <a:buNone/>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Learn the basics! </a:t>
            </a:r>
            <a:endParaRPr lang="en-US" sz="1400" b="1"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(Microservices)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93776" lvl="1" indent="-342900">
              <a:buClr>
                <a:schemeClr val="accent3"/>
              </a:buClr>
              <a:buFont typeface="Arial" panose="020B0604020202020204" pitchFamily="34" charset="0"/>
              <a:buChar char="•"/>
            </a:pPr>
            <a:r>
              <a:rPr lang="en-US" sz="2000" dirty="0">
                <a:solidFill>
                  <a:schemeClr val="tx1"/>
                </a:solidFill>
              </a:rPr>
              <a:t>Apache Software Foundation Response</a:t>
            </a:r>
          </a:p>
          <a:p>
            <a:pPr lvl="1">
              <a:buClr>
                <a:schemeClr val="accent3"/>
              </a:buClr>
              <a:buFont typeface="Arial" panose="020B0604020202020204" pitchFamily="34" charset="0"/>
              <a:buChar char="•"/>
            </a:pPr>
            <a:r>
              <a:rPr lang="en-US" sz="2000" dirty="0">
                <a:solidFill>
                  <a:schemeClr val="tx1"/>
                </a:solidFill>
              </a:rPr>
              <a:t>“Establish security layers. It is good software engineering practice to have individually secured layers behind a public-facing presentation layer”</a:t>
            </a:r>
          </a:p>
          <a:p>
            <a:pPr lvl="1">
              <a:buClr>
                <a:schemeClr val="accent3"/>
              </a:buClr>
              <a:buFont typeface="Arial" panose="020B0604020202020204" pitchFamily="34" charset="0"/>
              <a:buChar char="•"/>
            </a:pPr>
            <a:r>
              <a:rPr lang="en-US" sz="2000" dirty="0">
                <a:solidFill>
                  <a:schemeClr val="tx1"/>
                </a:solidFill>
              </a:rPr>
              <a:t>“A </a:t>
            </a:r>
            <a:r>
              <a:rPr lang="en-US" sz="2000" b="1" dirty="0">
                <a:solidFill>
                  <a:schemeClr val="tx1"/>
                </a:solidFill>
              </a:rPr>
              <a:t>breach into the presentation layer </a:t>
            </a:r>
            <a:r>
              <a:rPr lang="en-US" sz="2000" dirty="0">
                <a:solidFill>
                  <a:schemeClr val="tx1"/>
                </a:solidFill>
              </a:rPr>
              <a:t>should </a:t>
            </a:r>
            <a:r>
              <a:rPr lang="en-US" sz="2000" b="1" dirty="0">
                <a:solidFill>
                  <a:schemeClr val="tx1"/>
                </a:solidFill>
              </a:rPr>
              <a:t>never empower access</a:t>
            </a:r>
            <a:r>
              <a:rPr lang="en-US" sz="2000" dirty="0">
                <a:solidFill>
                  <a:schemeClr val="tx1"/>
                </a:solidFill>
              </a:rPr>
              <a:t> to significant or even </a:t>
            </a:r>
            <a:r>
              <a:rPr lang="en-US" sz="2000" b="1" dirty="0">
                <a:solidFill>
                  <a:schemeClr val="tx1"/>
                </a:solidFill>
              </a:rPr>
              <a:t>all</a:t>
            </a:r>
            <a:r>
              <a:rPr lang="en-US" sz="2000" dirty="0">
                <a:solidFill>
                  <a:schemeClr val="tx1"/>
                </a:solidFill>
              </a:rPr>
              <a:t> </a:t>
            </a:r>
            <a:r>
              <a:rPr lang="en-US" sz="2000" b="1" dirty="0">
                <a:solidFill>
                  <a:schemeClr val="tx1"/>
                </a:solidFill>
              </a:rPr>
              <a:t>back-end</a:t>
            </a:r>
            <a:r>
              <a:rPr lang="en-US" sz="2000" dirty="0">
                <a:solidFill>
                  <a:schemeClr val="tx1"/>
                </a:solidFill>
              </a:rPr>
              <a:t> information resources. ”</a:t>
            </a:r>
          </a:p>
          <a:p>
            <a:pPr lvl="1">
              <a:buClr>
                <a:schemeClr val="accent3"/>
              </a:buClr>
              <a:buFont typeface="Arial" panose="020B0604020202020204" pitchFamily="34" charset="0"/>
              <a:buChar char="•"/>
            </a:pPr>
            <a:r>
              <a:rPr lang="en-US" sz="2000" dirty="0">
                <a:solidFill>
                  <a:schemeClr val="tx1"/>
                </a:solidFill>
              </a:rPr>
              <a:t>Principle of Least Privilege</a:t>
            </a:r>
            <a:endParaRPr lang="en-US" sz="1600" dirty="0">
              <a:solidFill>
                <a:schemeClr val="tx1"/>
              </a:solidFill>
            </a:endParaRPr>
          </a:p>
          <a:p>
            <a:pPr lvl="1">
              <a:buClr>
                <a:schemeClr val="accent3"/>
              </a:buClr>
              <a:buFont typeface="Arial" panose="020B0604020202020204" pitchFamily="34" charset="0"/>
              <a:buChar char="•"/>
            </a:pPr>
            <a:r>
              <a:rPr lang="en-US" sz="1600" dirty="0">
                <a:solidFill>
                  <a:schemeClr val="tx1"/>
                </a:solidFill>
              </a:rPr>
              <a:t>Implementing rate limiting between services would have been effective </a:t>
            </a:r>
          </a:p>
          <a:p>
            <a:pPr lvl="1">
              <a:buClr>
                <a:schemeClr val="accent3"/>
              </a:buClr>
              <a:buFont typeface="Arial" panose="020B0604020202020204" pitchFamily="34" charset="0"/>
              <a:buChar char="•"/>
            </a:pPr>
            <a:r>
              <a:rPr lang="en-US" sz="1600" dirty="0">
                <a:solidFill>
                  <a:schemeClr val="tx1"/>
                </a:solidFill>
              </a:rPr>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36626" lvl="1" indent="-285750">
              <a:buClr>
                <a:schemeClr val="accent3"/>
              </a:buClr>
              <a:buFont typeface="Arial" panose="020B0604020202020204" pitchFamily="34" charset="0"/>
              <a:buChar char="•"/>
            </a:pPr>
            <a:r>
              <a:rPr lang="en-US" dirty="0">
                <a:solidFill>
                  <a:schemeClr val="tx1"/>
                </a:solidFill>
              </a:rPr>
              <a:t>Apache Software Foundation </a:t>
            </a:r>
          </a:p>
          <a:p>
            <a:pPr marL="436626" lvl="1" indent="-285750">
              <a:buClr>
                <a:schemeClr val="accent3"/>
              </a:buClr>
              <a:buFont typeface="Arial" panose="020B0604020202020204" pitchFamily="34" charset="0"/>
              <a:buChar char="•"/>
            </a:pPr>
            <a:r>
              <a:rPr lang="en-US" dirty="0">
                <a:solidFill>
                  <a:schemeClr val="tx1"/>
                </a:solidFill>
              </a:rPr>
              <a:t>“Establish monitoring for unusual access patterns to your public Web resources ”</a:t>
            </a:r>
          </a:p>
          <a:p>
            <a:pPr lvl="1">
              <a:buClr>
                <a:schemeClr val="accent3"/>
              </a:buClr>
              <a:buFont typeface="Arial" panose="020B0604020202020204" pitchFamily="34" charset="0"/>
              <a:buChar char="•"/>
            </a:pPr>
            <a:r>
              <a:rPr lang="en-US" dirty="0">
                <a:solidFill>
                  <a:schemeClr val="tx1"/>
                </a:solidFill>
              </a:rPr>
              <a:t>Queries could have been monitored looking for suspicious behavior</a:t>
            </a:r>
          </a:p>
          <a:p>
            <a:pPr lvl="2">
              <a:buClr>
                <a:schemeClr val="accent3"/>
              </a:buClr>
              <a:buFont typeface="Wingdings" panose="05000000000000000000" pitchFamily="2" charset="2"/>
              <a:buChar char="Ø"/>
            </a:pPr>
            <a:r>
              <a:rPr lang="en-US" sz="1500" dirty="0">
                <a:solidFill>
                  <a:schemeClr val="tx1"/>
                </a:solidFill>
              </a:rPr>
              <a:t>Many open and commercial tools will look for common attach patterns and alert</a:t>
            </a:r>
          </a:p>
          <a:p>
            <a:pPr lvl="2">
              <a:buClr>
                <a:schemeClr val="accent3"/>
              </a:buClr>
              <a:buFont typeface="Wingdings" panose="05000000000000000000" pitchFamily="2" charset="2"/>
              <a:buChar char="Ø"/>
            </a:pPr>
            <a:r>
              <a:rPr lang="en-US" sz="1500" dirty="0">
                <a:solidFill>
                  <a:schemeClr val="tx1"/>
                </a:solidFill>
              </a:rPr>
              <a:t>A firewall could have been placed between services</a:t>
            </a:r>
          </a:p>
          <a:p>
            <a:pPr lvl="1">
              <a:buClr>
                <a:schemeClr val="accent3"/>
              </a:buClr>
              <a:buFont typeface="Arial" panose="020B0604020202020204" pitchFamily="34" charset="0"/>
              <a:buChar char="•"/>
            </a:pPr>
            <a:r>
              <a:rPr lang="en-US" b="1" dirty="0">
                <a:solidFill>
                  <a:schemeClr val="tx1"/>
                </a:solidFill>
              </a:rPr>
              <a:t>Basically, don</a:t>
            </a:r>
            <a:r>
              <a:rPr lang="mr-IN" b="1" dirty="0">
                <a:solidFill>
                  <a:schemeClr val="tx1"/>
                </a:solidFill>
              </a:rPr>
              <a:t>’</a:t>
            </a:r>
            <a:r>
              <a:rPr lang="en-US" b="1" dirty="0">
                <a:solidFill>
                  <a:schemeClr val="tx1"/>
                </a:solidFill>
              </a:rPr>
              <a:t>t put all of America’s PII behind one compromised web server</a:t>
            </a:r>
          </a:p>
          <a:p>
            <a:pPr lvl="2">
              <a:buClr>
                <a:schemeClr val="accent3"/>
              </a:buClr>
              <a:buFont typeface="Wingdings" panose="05000000000000000000" pitchFamily="2" charset="2"/>
              <a:buChar char="Ø"/>
            </a:pPr>
            <a:r>
              <a:rPr lang="en-US" sz="1500" dirty="0">
                <a:solidFill>
                  <a:schemeClr val="tx1"/>
                </a:solidFill>
              </a:rPr>
              <a:t>And if you do, try to monitor and halt the breach before several months pass</a:t>
            </a:r>
          </a:p>
          <a:p>
            <a:pPr lvl="1">
              <a:buClr>
                <a:schemeClr val="accent3"/>
              </a:buClr>
              <a:buFont typeface="Arial" panose="020B0604020202020204" pitchFamily="34" charset="0"/>
              <a:buChar char="•"/>
            </a:pPr>
            <a:endParaRPr lang="en-US" dirty="0">
              <a:solidFill>
                <a:schemeClr val="tx1"/>
              </a:solidFill>
            </a:endParaRPr>
          </a:p>
          <a:p>
            <a:pPr marL="436626" lvl="1" indent="-285750">
              <a:buClr>
                <a:schemeClr val="accent3"/>
              </a:buClr>
              <a:buFont typeface="Arial" panose="020B0604020202020204" pitchFamily="34" charset="0"/>
              <a:buChar char="•"/>
            </a:pPr>
            <a:endParaRPr lang="en-US" sz="1350" dirty="0">
              <a:solidFill>
                <a:schemeClr val="tx1"/>
              </a:solidFill>
            </a:endParaRPr>
          </a:p>
        </p:txBody>
      </p:sp>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Microservices and beyond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800" dirty="0"/>
              <a:t>OWASP Top 10</a:t>
            </a:r>
          </a:p>
          <a:p>
            <a:pPr marL="342900" indent="-342900">
              <a:buFont typeface="+mj-lt"/>
              <a:buAutoNum type="arabicPeriod"/>
            </a:pPr>
            <a:r>
              <a:rPr lang="en-US" sz="2800" dirty="0"/>
              <a:t>8 Secure Design Principles from </a:t>
            </a:r>
            <a:r>
              <a:rPr lang="en-US" sz="2800" dirty="0">
                <a:hlinkClick r:id="rId3"/>
              </a:rPr>
              <a:t>Saltzer and Schroeder</a:t>
            </a:r>
            <a:endParaRPr lang="en-US" sz="2800" dirty="0"/>
          </a:p>
          <a:p>
            <a:pPr marL="342900" indent="-342900">
              <a:buFont typeface="+mj-lt"/>
              <a:buAutoNum type="arabicPeriod"/>
            </a:pPr>
            <a:r>
              <a:rPr lang="en-US" sz="2800" dirty="0"/>
              <a:t>Understand and keep updated libraries and frameworks used. Know any known security vulnerabilities. Roll out updates rapidly. </a:t>
            </a:r>
          </a:p>
          <a:p>
            <a:pPr marL="342900" indent="-342900">
              <a:buFont typeface="+mj-lt"/>
              <a:buAutoNum type="arabicPeriod"/>
            </a:pPr>
            <a:r>
              <a:rPr lang="en-US" sz="2800" dirty="0"/>
              <a:t>Monitor for intrusions and run scenarios if something you imagine cannot be hacked was indeed exploited, what would happen?</a:t>
            </a:r>
          </a:p>
          <a:p>
            <a:pPr marL="342900" indent="-342900">
              <a:buFont typeface="+mj-lt"/>
              <a:buAutoNum type="arabicPeriod"/>
            </a:pPr>
            <a:r>
              <a:rPr lang="en-US" sz="280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2144600"/>
            <a:ext cx="5392387" cy="3722800"/>
          </a:xfrm>
        </p:spPr>
        <p:txBody>
          <a:bodyPr>
            <a:normAutofit/>
          </a:bodyPr>
          <a:lstStyle/>
          <a:p>
            <a:pPr>
              <a:spcBef>
                <a:spcPts val="600"/>
              </a:spcBef>
            </a:pPr>
            <a:r>
              <a:rPr lang="en-US" sz="2400" dirty="0"/>
              <a:t>According to </a:t>
            </a:r>
            <a:r>
              <a:rPr lang="en-US" sz="2400" dirty="0">
                <a:hlinkClick r:id="rId3"/>
              </a:rPr>
              <a:t>12-factor</a:t>
            </a:r>
            <a:r>
              <a:rPr lang="en-US" sz="2400" dirty="0"/>
              <a:t> configuration comes from the environment</a:t>
            </a:r>
          </a:p>
          <a:p>
            <a:pPr lvl="1">
              <a:spcBef>
                <a:spcPts val="600"/>
              </a:spcBef>
              <a:buFont typeface="Wingdings" panose="05000000000000000000" pitchFamily="2" charset="2"/>
              <a:buChar char="Ø"/>
            </a:pPr>
            <a:r>
              <a:rPr lang="en-US" sz="1800" dirty="0" err="1"/>
              <a:t>Config</a:t>
            </a:r>
            <a:r>
              <a:rPr lang="en-US" sz="1800" dirty="0"/>
              <a:t> is everything that is likely to vary between deployments</a:t>
            </a:r>
          </a:p>
          <a:p>
            <a:pPr>
              <a:spcBef>
                <a:spcPts val="600"/>
              </a:spcBef>
            </a:pPr>
            <a:r>
              <a:rPr lang="en-US" sz="2400" dirty="0"/>
              <a:t>Can be used by pods and the underlying </a:t>
            </a:r>
            <a:r>
              <a:rPr lang="en-US" sz="2400" dirty="0" err="1"/>
              <a:t>Kubelet</a:t>
            </a:r>
            <a:r>
              <a:rPr lang="en-US" sz="2400" dirty="0"/>
              <a:t> when pulling images</a:t>
            </a:r>
          </a:p>
          <a:p>
            <a:pPr>
              <a:spcBef>
                <a:spcPts val="600"/>
              </a:spcBef>
            </a:pPr>
            <a:r>
              <a:rPr lang="en-US" sz="2400" dirty="0"/>
              <a:t>Secrets belong to a specific Kubernetes Namespace</a:t>
            </a:r>
          </a:p>
          <a:p>
            <a:pPr>
              <a:spcBef>
                <a:spcPts val="600"/>
              </a:spcBef>
            </a:pPr>
            <a:r>
              <a:rPr lang="en-US" sz="240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n-lt"/>
                <a:ea typeface="Arial"/>
                <a:cs typeface="Arial"/>
                <a:sym typeface="Arial"/>
              </a:rPr>
              <a:t>Note: Can be mounted as data volumes or exposed as environment variables</a:t>
            </a:r>
            <a:endParaRPr lang="en-US" sz="1800"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685800" y="762000"/>
            <a:ext cx="7162800" cy="1066800"/>
            <a:chOff x="777240" y="2971800"/>
            <a:chExt cx="429768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77240" y="2971800"/>
              <a:ext cx="746760" cy="1066800"/>
            </a:xfrm>
            <a:prstGeom prst="rect">
              <a:avLst/>
            </a:prstGeom>
            <a:noFill/>
            <a:ln>
              <a:noFill/>
            </a:ln>
          </p:spPr>
        </p:pic>
        <p:sp>
          <p:nvSpPr>
            <p:cNvPr id="6" name="Shape 399"/>
            <p:cNvSpPr txBox="1"/>
            <p:nvPr/>
          </p:nvSpPr>
          <p:spPr>
            <a:xfrm>
              <a:off x="164592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72212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72212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dirty="0" err="1"/>
              <a:t>Config</a:t>
            </a:r>
            <a:r>
              <a:rPr lang="en-US" sz="2000" dirty="0"/>
              <a:t> maps are commonly composed of:</a:t>
            </a:r>
          </a:p>
          <a:p>
            <a:pPr>
              <a:spcBef>
                <a:spcPts val="600"/>
              </a:spcBef>
            </a:pPr>
            <a:r>
              <a:rPr lang="en-US" sz="2000" dirty="0"/>
              <a:t>Command line arguments</a:t>
            </a:r>
          </a:p>
          <a:p>
            <a:pPr>
              <a:spcBef>
                <a:spcPts val="600"/>
              </a:spcBef>
            </a:pPr>
            <a:r>
              <a:rPr lang="en-US" sz="2000" dirty="0"/>
              <a:t>Environment variables</a:t>
            </a:r>
          </a:p>
          <a:p>
            <a:pPr>
              <a:spcBef>
                <a:spcPts val="600"/>
              </a:spcBef>
            </a:pPr>
            <a:r>
              <a:rPr lang="en-US" sz="2000" dirty="0"/>
              <a:t>Files in a volume</a:t>
            </a:r>
          </a:p>
          <a:p>
            <a:pPr marL="0" indent="0">
              <a:spcBef>
                <a:spcPts val="600"/>
              </a:spcBef>
              <a:buNone/>
            </a:pPr>
            <a:r>
              <a:rPr lang="en-US" sz="2000" dirty="0" err="1"/>
              <a:t>Config</a:t>
            </a:r>
            <a:r>
              <a:rPr lang="en-US" sz="200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280290" y="762001"/>
            <a:ext cx="4968110" cy="1066800"/>
            <a:chOff x="1585090" y="2971801"/>
            <a:chExt cx="496811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585090" y="2971801"/>
              <a:ext cx="1066800" cy="1066800"/>
            </a:xfrm>
            <a:prstGeom prst="rect">
              <a:avLst/>
            </a:prstGeom>
            <a:noFill/>
            <a:ln>
              <a:noFill/>
            </a:ln>
          </p:spPr>
        </p:pic>
        <p:sp>
          <p:nvSpPr>
            <p:cNvPr id="6" name="Shape 399"/>
            <p:cNvSpPr txBox="1"/>
            <p:nvPr/>
          </p:nvSpPr>
          <p:spPr>
            <a:xfrm>
              <a:off x="3124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00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00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dirty="0"/>
              <a:t>Long term commitment to technology choices </a:t>
            </a:r>
          </a:p>
          <a:p>
            <a:r>
              <a:rPr lang="en-US" sz="2600" dirty="0"/>
              <a:t>Slow application startup times can drag down developer velocity as well</a:t>
            </a:r>
          </a:p>
          <a:p>
            <a:r>
              <a:rPr lang="en-US" sz="2600" dirty="0"/>
              <a:t>Cost increases</a:t>
            </a:r>
          </a:p>
          <a:p>
            <a:r>
              <a:rPr lang="en-US" sz="2600" dirty="0"/>
              <a:t>Perhaps fall behind newer competitors implementing on new technologies</a:t>
            </a:r>
          </a:p>
          <a:p>
            <a:pPr lvl="1">
              <a:buFont typeface="Wingdings" panose="05000000000000000000" pitchFamily="2" charset="2"/>
              <a:buChar char="Ø"/>
            </a:pPr>
            <a:r>
              <a:rPr lang="en-US" sz="2400" dirty="0"/>
              <a:t>In 1965, the average tenure of companies on the S&amp;P 500 was 33 years. By 1990, it was 20 years. It's forecast to shrink to 14 years by 2026.</a:t>
            </a:r>
          </a:p>
          <a:p>
            <a:pPr lvl="1">
              <a:buFont typeface="Wingdings" panose="05000000000000000000" pitchFamily="2" charset="2"/>
              <a:buChar char="Ø"/>
            </a:pPr>
            <a:r>
              <a:rPr lang="en-US" sz="240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dirty="0"/>
              <a:t>A directory accessible to containers in a pod</a:t>
            </a:r>
          </a:p>
          <a:p>
            <a:pPr>
              <a:spcBef>
                <a:spcPts val="600"/>
              </a:spcBef>
            </a:pPr>
            <a:r>
              <a:rPr lang="en-US" sz="2000" dirty="0"/>
              <a:t>Volumes outlive containers that run within a pod</a:t>
            </a:r>
          </a:p>
          <a:p>
            <a:pPr>
              <a:spcBef>
                <a:spcPts val="600"/>
              </a:spcBef>
            </a:pPr>
            <a:r>
              <a:rPr lang="en-US" sz="2000" dirty="0"/>
              <a:t>May be passed between pods</a:t>
            </a:r>
          </a:p>
          <a:p>
            <a:pPr>
              <a:spcBef>
                <a:spcPts val="600"/>
              </a:spcBef>
            </a:pPr>
            <a:r>
              <a:rPr lang="en-US" sz="2000" dirty="0"/>
              <a:t>Data is preserved across container restarts</a:t>
            </a:r>
          </a:p>
          <a:p>
            <a:pPr>
              <a:spcBef>
                <a:spcPts val="600"/>
              </a:spcBef>
            </a:pPr>
            <a:r>
              <a:rPr lang="en-US" sz="200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Volumes are based on a wide assortment of underlying storage provides. Every major public cloud (including Azure) has several options for volume storage</a:t>
            </a:r>
            <a:endParaRPr lang="en-US" sz="1800" b="1" dirty="0">
              <a:solidFill>
                <a:schemeClr val="dk1"/>
              </a:solidFill>
              <a:latin typeface="+mn-lt"/>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dirty="0"/>
              <a:t>Separate to </a:t>
            </a:r>
            <a:r>
              <a:rPr lang="en-US" sz="2000" dirty="0" err="1"/>
              <a:t>PersistentVolumeClaim</a:t>
            </a:r>
            <a:r>
              <a:rPr lang="en-US" sz="2000" dirty="0"/>
              <a:t>, which is a request for storage.</a:t>
            </a:r>
          </a:p>
          <a:p>
            <a:pPr>
              <a:spcBef>
                <a:spcPts val="600"/>
              </a:spcBef>
            </a:pPr>
            <a:r>
              <a:rPr lang="en-US" sz="2000" dirty="0"/>
              <a:t>May be created ahead of time in a static manner for use by a cluster</a:t>
            </a:r>
          </a:p>
          <a:p>
            <a:pPr>
              <a:spcBef>
                <a:spcPts val="600"/>
              </a:spcBef>
            </a:pPr>
            <a:r>
              <a:rPr lang="en-US" sz="2000" dirty="0"/>
              <a:t>May be created dynamically from available, unclaimed resources</a:t>
            </a:r>
          </a:p>
          <a:p>
            <a:pPr>
              <a:spcBef>
                <a:spcPts val="600"/>
              </a:spcBef>
            </a:pPr>
            <a:r>
              <a:rPr lang="en-US" sz="2000" dirty="0"/>
              <a:t>May be freed and passed from user to user so care should be taken to delete contents when done with use</a:t>
            </a:r>
          </a:p>
          <a:p>
            <a:pPr>
              <a:spcBef>
                <a:spcPts val="600"/>
              </a:spcBef>
            </a:pPr>
            <a:r>
              <a:rPr lang="en-US" sz="2000" dirty="0"/>
              <a:t>Critical for </a:t>
            </a:r>
            <a:r>
              <a:rPr lang="en-US" sz="2000" dirty="0" err="1"/>
              <a:t>Stateful</a:t>
            </a:r>
            <a:r>
              <a:rPr lang="en-US" sz="200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1115115" y="5666414"/>
            <a:ext cx="6809685" cy="369332"/>
          </a:xfrm>
          <a:prstGeom prst="rect">
            <a:avLst/>
          </a:prstGeom>
          <a:noFill/>
        </p:spPr>
        <p:txBody>
          <a:bodyPr wrap="none" rtlCol="0">
            <a:spAutoFit/>
          </a:bodyPr>
          <a:lstStyle/>
          <a:p>
            <a:r>
              <a:rPr lang="en-US" dirty="0">
                <a:latin typeface="+mn-lt"/>
              </a:rPr>
              <a:t>See example in the </a:t>
            </a:r>
            <a:r>
              <a:rPr lang="en-US" dirty="0" err="1">
                <a:latin typeface="+mn-lt"/>
              </a:rPr>
              <a:t>wordpress</a:t>
            </a:r>
            <a:r>
              <a:rPr lang="en-US" dirty="0">
                <a:latin typeface="+mn-lt"/>
              </a:rPr>
              <a:t> example :: </a:t>
            </a:r>
            <a:r>
              <a:rPr lang="en-US" b="1" dirty="0">
                <a:latin typeface="+mn-lt"/>
              </a:rPr>
              <a:t>kind: </a:t>
            </a:r>
            <a:r>
              <a:rPr lang="en-US" b="1" dirty="0" err="1">
                <a:latin typeface="+mn-lt"/>
              </a:rPr>
              <a:t>PersistentVolumeClaim</a:t>
            </a:r>
            <a:endParaRPr lang="en-US" b="1" dirty="0">
              <a:latin typeface="+mn-lt"/>
            </a:endParaRPr>
          </a:p>
        </p:txBody>
      </p:sp>
    </p:spTree>
    <p:extLst>
      <p:ext uri="{BB962C8B-B14F-4D97-AF65-F5344CB8AC3E}">
        <p14:creationId xmlns:p14="http://schemas.microsoft.com/office/powerpoint/2010/main" val="20244375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dirty="0"/>
              <a:t>Logs can be accessed from a currently run container or any number or previously run containers, accessed by container name</a:t>
            </a:r>
          </a:p>
          <a:p>
            <a:pPr>
              <a:spcBef>
                <a:spcPts val="600"/>
              </a:spcBef>
            </a:pPr>
            <a:r>
              <a:rPr lang="en-US" sz="2000" dirty="0"/>
              <a:t>Containerized apps write logs to </a:t>
            </a:r>
            <a:r>
              <a:rPr lang="en-US" sz="2000" dirty="0" err="1"/>
              <a:t>stdout</a:t>
            </a:r>
            <a:r>
              <a:rPr lang="en-US" sz="2000" dirty="0"/>
              <a:t> and </a:t>
            </a:r>
            <a:r>
              <a:rPr lang="en-US" sz="2000" dirty="0" err="1"/>
              <a:t>stderr</a:t>
            </a:r>
            <a:r>
              <a:rPr lang="en-US" sz="2000" dirty="0"/>
              <a:t> </a:t>
            </a:r>
          </a:p>
          <a:p>
            <a:pPr>
              <a:spcBef>
                <a:spcPts val="600"/>
              </a:spcBef>
            </a:pPr>
            <a:r>
              <a:rPr lang="en-US" sz="2000" dirty="0"/>
              <a:t>Cluster level logging can be performed using several different techniques including node level agents, container sidecars, or even having containers push directly to an application</a:t>
            </a:r>
          </a:p>
          <a:p>
            <a:pPr>
              <a:spcBef>
                <a:spcPts val="600"/>
              </a:spcBef>
            </a:pPr>
            <a:r>
              <a:rPr lang="en-US" sz="2000" dirty="0"/>
              <a:t>Node level logging is the most common approach, typically using </a:t>
            </a:r>
            <a:r>
              <a:rPr lang="en-US" sz="2000" dirty="0" err="1"/>
              <a:t>Elasticsearch</a:t>
            </a:r>
            <a:r>
              <a:rPr lang="en-US" sz="200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An external system can perform the log rotation by calling </a:t>
            </a:r>
            <a:r>
              <a:rPr lang="en-US" b="1" dirty="0" err="1">
                <a:solidFill>
                  <a:schemeClr val="dk1"/>
                </a:solidFill>
                <a:latin typeface="+mn-lt"/>
                <a:ea typeface="Arial"/>
                <a:cs typeface="Arial"/>
                <a:sym typeface="Arial"/>
              </a:rPr>
              <a:t>logrotate</a:t>
            </a:r>
            <a:r>
              <a:rPr lang="en-US" b="1" dirty="0">
                <a:solidFill>
                  <a:schemeClr val="dk1"/>
                </a:solidFill>
                <a:latin typeface="+mn-lt"/>
                <a:ea typeface="Arial"/>
                <a:cs typeface="Arial"/>
                <a:sym typeface="Arial"/>
              </a:rPr>
              <a:t>, which would result in </a:t>
            </a:r>
            <a:r>
              <a:rPr lang="en-US" b="1" dirty="0" err="1">
                <a:solidFill>
                  <a:schemeClr val="dk1"/>
                </a:solidFill>
                <a:latin typeface="+mn-lt"/>
                <a:ea typeface="Arial"/>
                <a:cs typeface="Arial"/>
                <a:sym typeface="Arial"/>
              </a:rPr>
              <a:t>kubectl</a:t>
            </a:r>
            <a:r>
              <a:rPr lang="en-US" b="1" dirty="0">
                <a:solidFill>
                  <a:schemeClr val="dk1"/>
                </a:solidFill>
                <a:latin typeface="+mn-lt"/>
                <a:ea typeface="Arial"/>
                <a:cs typeface="Arial"/>
                <a:sym typeface="Arial"/>
              </a:rPr>
              <a:t> logs returning an empty result</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2086096"/>
            <a:ext cx="4800600" cy="4162304"/>
          </a:xfrm>
        </p:spPr>
        <p:txBody>
          <a:bodyPr>
            <a:normAutofit/>
          </a:bodyPr>
          <a:lstStyle/>
          <a:p>
            <a:pPr>
              <a:spcBef>
                <a:spcPts val="600"/>
              </a:spcBef>
            </a:pPr>
            <a:r>
              <a:rPr lang="en-US" sz="2200" dirty="0"/>
              <a:t>Pods in a </a:t>
            </a:r>
            <a:r>
              <a:rPr lang="en-US" sz="2200" dirty="0" err="1"/>
              <a:t>stateful</a:t>
            </a:r>
            <a:r>
              <a:rPr lang="en-US" sz="2200" dirty="0"/>
              <a:t> set are not interchangeable</a:t>
            </a:r>
          </a:p>
          <a:p>
            <a:pPr>
              <a:spcBef>
                <a:spcPts val="600"/>
              </a:spcBef>
            </a:pPr>
            <a:r>
              <a:rPr lang="en-US" sz="2200" dirty="0"/>
              <a:t>Each Pod has a persistent identifier</a:t>
            </a:r>
          </a:p>
          <a:p>
            <a:pPr>
              <a:spcBef>
                <a:spcPts val="600"/>
              </a:spcBef>
            </a:pPr>
            <a:r>
              <a:rPr lang="en-US" sz="2200" dirty="0"/>
              <a:t>Define desired state object, controller performs updates to desired state</a:t>
            </a:r>
          </a:p>
          <a:p>
            <a:pPr>
              <a:spcBef>
                <a:spcPts val="600"/>
              </a:spcBef>
            </a:pPr>
            <a:r>
              <a:rPr lang="en-US" sz="220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933450" y="1143000"/>
            <a:ext cx="5391150" cy="1104900"/>
            <a:chOff x="1238250" y="2667000"/>
            <a:chExt cx="5391150" cy="11049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38250" y="2705100"/>
              <a:ext cx="1066800" cy="1066800"/>
            </a:xfrm>
            <a:prstGeom prst="rect">
              <a:avLst/>
            </a:prstGeom>
            <a:noFill/>
            <a:ln>
              <a:noFill/>
            </a:ln>
          </p:spPr>
        </p:pic>
        <p:sp>
          <p:nvSpPr>
            <p:cNvPr id="6" name="Shape 399"/>
            <p:cNvSpPr txBox="1"/>
            <p:nvPr/>
          </p:nvSpPr>
          <p:spPr>
            <a:xfrm>
              <a:off x="3200400" y="26670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27051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2385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16654356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dirty="0"/>
              <a:t>Resources are segmented within namespaces</a:t>
            </a:r>
          </a:p>
          <a:p>
            <a:pPr lvl="1">
              <a:spcBef>
                <a:spcPts val="600"/>
              </a:spcBef>
              <a:buFont typeface="Wingdings" panose="05000000000000000000" pitchFamily="2" charset="2"/>
              <a:buChar char="Ø"/>
            </a:pPr>
            <a:r>
              <a:rPr lang="en-US" sz="1600" dirty="0"/>
              <a:t>Sandbox per developer for example</a:t>
            </a:r>
          </a:p>
          <a:p>
            <a:pPr>
              <a:spcBef>
                <a:spcPts val="600"/>
              </a:spcBef>
            </a:pPr>
            <a:r>
              <a:rPr lang="en-US" sz="2000" dirty="0"/>
              <a:t>Pods will route </a:t>
            </a:r>
            <a:r>
              <a:rPr lang="en-US" sz="2000" dirty="0" err="1"/>
              <a:t>dns</a:t>
            </a:r>
            <a:r>
              <a:rPr lang="en-US" sz="2000" dirty="0"/>
              <a:t> to default (own) namespace</a:t>
            </a:r>
          </a:p>
          <a:p>
            <a:pPr lvl="1">
              <a:spcBef>
                <a:spcPts val="600"/>
              </a:spcBef>
              <a:buFont typeface="Wingdings" panose="05000000000000000000" pitchFamily="2" charset="2"/>
              <a:buChar char="Ø"/>
            </a:pPr>
            <a:r>
              <a:rPr lang="en-US" sz="1600" dirty="0" err="1"/>
              <a:t>api.default.svc.cluster.local</a:t>
            </a:r>
            <a:endParaRPr lang="en-US" sz="1600" dirty="0"/>
          </a:p>
          <a:p>
            <a:pPr lvl="1">
              <a:spcBef>
                <a:spcPts val="600"/>
              </a:spcBef>
              <a:buFont typeface="Wingdings" panose="05000000000000000000" pitchFamily="2" charset="2"/>
              <a:buChar char="Ø"/>
            </a:pPr>
            <a:r>
              <a:rPr lang="en-US" sz="1600" dirty="0" err="1"/>
              <a:t>Api.foo</a:t>
            </a:r>
            <a:r>
              <a:rPr lang="mr-IN" sz="1600" dirty="0"/>
              <a:t>…</a:t>
            </a:r>
            <a:endParaRPr lang="en-US" sz="1600" dirty="0"/>
          </a:p>
          <a:p>
            <a:pPr>
              <a:spcBef>
                <a:spcPts val="600"/>
              </a:spcBef>
            </a:pPr>
            <a:r>
              <a:rPr lang="en-US" sz="200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accent3"/>
                </a:solidFill>
                <a:latin typeface="+mn-lt"/>
                <a:ea typeface="Arial"/>
                <a:cs typeface="Arial"/>
                <a:sym typeface="Arial"/>
              </a:rPr>
              <a:t>Note: </a:t>
            </a:r>
            <a:r>
              <a:rPr lang="en-US" b="1" dirty="0">
                <a:solidFill>
                  <a:schemeClr val="dk1"/>
                </a:solidFill>
                <a:latin typeface="+mn-lt"/>
                <a:ea typeface="Arial"/>
                <a:cs typeface="Arial"/>
                <a:sym typeface="Arial"/>
              </a:rPr>
              <a:t>Namespaces create an excellent mechanism to subdivide resources and provide isolation. This enables using a cluster for multiple projects or multiple teams </a:t>
            </a:r>
            <a:endParaRPr lang="en-US" sz="1800" b="1" dirty="0">
              <a:solidFill>
                <a:schemeClr val="dk1"/>
              </a:solidFill>
              <a:latin typeface="+mn-lt"/>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6608210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pPr marL="0" indent="0">
              <a:buNone/>
            </a:pPr>
            <a:r>
              <a:rPr lang="en-US" dirty="0"/>
              <a:t>Secure traffic between Microservices</a:t>
            </a:r>
          </a:p>
          <a:p>
            <a:pPr lvl="1"/>
            <a:r>
              <a:rPr lang="en-US" dirty="0"/>
              <a:t>HTTPS </a:t>
            </a:r>
          </a:p>
          <a:p>
            <a:pPr lvl="2">
              <a:buFont typeface="Wingdings" panose="05000000000000000000" pitchFamily="2" charset="2"/>
              <a:buChar char="Ø"/>
            </a:pPr>
            <a:r>
              <a:rPr lang="en-US" b="1" dirty="0"/>
              <a:t>Reconfigure ELBs (on AWS)</a:t>
            </a:r>
          </a:p>
          <a:p>
            <a:pPr lvl="2">
              <a:buFont typeface="Wingdings" panose="05000000000000000000" pitchFamily="2" charset="2"/>
              <a:buChar char="Ø"/>
            </a:pPr>
            <a:r>
              <a:rPr lang="en-US" b="1" dirty="0"/>
              <a:t>Add certificate (</a:t>
            </a:r>
            <a:r>
              <a:rPr lang="en-US" b="1" dirty="0" err="1"/>
              <a:t>letsencrypt.org</a:t>
            </a:r>
            <a:r>
              <a:rPr lang="en-US" b="1" dirty="0"/>
              <a:t>)</a:t>
            </a:r>
          </a:p>
          <a:p>
            <a:pPr marL="0" indent="0">
              <a:buNone/>
            </a:pPr>
            <a:r>
              <a:rPr lang="en-US" dirty="0"/>
              <a:t>Secure traffic for users</a:t>
            </a:r>
          </a:p>
          <a:p>
            <a:pPr lvl="1"/>
            <a:r>
              <a:rPr lang="en-US" dirty="0"/>
              <a:t>HTTPS</a:t>
            </a:r>
          </a:p>
          <a:p>
            <a:pPr lvl="1"/>
            <a:r>
              <a:rPr lang="en-US" dirty="0"/>
              <a:t>Secure Identity with </a:t>
            </a:r>
            <a:r>
              <a:rPr lang="en-US" dirty="0">
                <a:hlinkClick r:id="rId3"/>
              </a:rPr>
              <a:t>SPIFFEE</a:t>
            </a:r>
            <a:r>
              <a:rPr lang="en-US" dirty="0"/>
              <a:t> &amp; </a:t>
            </a:r>
            <a:r>
              <a:rPr lang="en-US" dirty="0" err="1">
                <a:hlinkClick r:id="rId4"/>
              </a:rPr>
              <a:t>Istio</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dirty="0"/>
              <a:t>Segment the network</a:t>
            </a:r>
          </a:p>
          <a:p>
            <a:pPr lvl="1">
              <a:buFont typeface="Wingdings" panose="05000000000000000000" pitchFamily="2" charset="2"/>
              <a:buChar char="Ø"/>
            </a:pPr>
            <a:r>
              <a:rPr lang="en-US" sz="2400" dirty="0"/>
              <a:t>Only allow white-listed traffic between pods</a:t>
            </a:r>
          </a:p>
          <a:p>
            <a:r>
              <a:rPr lang="en-US" sz="2800" dirty="0"/>
              <a:t>Common tools</a:t>
            </a:r>
          </a:p>
          <a:p>
            <a:pPr lvl="1">
              <a:buFont typeface="Wingdings" panose="05000000000000000000" pitchFamily="2" charset="2"/>
              <a:buChar char="Ø"/>
            </a:pPr>
            <a:r>
              <a:rPr lang="en-US" sz="2400" dirty="0" err="1"/>
              <a:t>Istio</a:t>
            </a:r>
            <a:endParaRPr lang="en-US" sz="2400" dirty="0"/>
          </a:p>
          <a:p>
            <a:pPr lvl="1">
              <a:buFont typeface="Wingdings" panose="05000000000000000000" pitchFamily="2" charset="2"/>
              <a:buChar char="Ø"/>
            </a:pPr>
            <a:r>
              <a:rPr lang="en-US" sz="2400" dirty="0"/>
              <a:t>Calico</a:t>
            </a:r>
          </a:p>
          <a:p>
            <a:pPr lvl="1">
              <a:buFont typeface="Wingdings" panose="05000000000000000000" pitchFamily="2" charset="2"/>
              <a:buChar char="Ø"/>
            </a:pPr>
            <a:r>
              <a:rPr lang="en-US" sz="2400" dirty="0"/>
              <a:t>Weave</a:t>
            </a:r>
          </a:p>
          <a:p>
            <a:pPr lvl="1">
              <a:buFont typeface="Wingdings" panose="05000000000000000000" pitchFamily="2" charset="2"/>
              <a:buChar char="Ø"/>
            </a:pPr>
            <a:r>
              <a:rPr lang="en-US" sz="2400" dirty="0" err="1"/>
              <a:t>OpenContrail</a:t>
            </a:r>
            <a:endParaRPr lang="en-US" sz="240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Ensure attacker who gains access to web container can’t get into the database</a:t>
            </a:r>
          </a:p>
          <a:p>
            <a:r>
              <a:rPr lang="en-US" dirty="0"/>
              <a:t>Create separate DB users for each Microservice</a:t>
            </a:r>
          </a:p>
          <a:p>
            <a:r>
              <a:rPr lang="en-US" dirty="0"/>
              <a:t>Strong passwords</a:t>
            </a:r>
          </a:p>
          <a:p>
            <a:pPr lvl="1">
              <a:buFont typeface="Wingdings" panose="05000000000000000000" pitchFamily="2" charset="2"/>
              <a:buChar char="Ø"/>
            </a:pPr>
            <a:r>
              <a:rPr lang="en-US" dirty="0"/>
              <a:t>K8’s secrets and/or Vault</a:t>
            </a:r>
          </a:p>
          <a:p>
            <a:pPr lvl="1">
              <a:buFont typeface="Wingdings" panose="05000000000000000000" pitchFamily="2" charset="2"/>
              <a:buChar char="Ø"/>
            </a:pPr>
            <a:r>
              <a:rPr lang="en-US"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dirty="0"/>
              <a:t>“Each subject in a system be granted the </a:t>
            </a:r>
            <a:r>
              <a:rPr lang="en-US" u="sng" dirty="0"/>
              <a:t>most restrictive set </a:t>
            </a:r>
            <a:r>
              <a:rPr lang="en-US" dirty="0"/>
              <a:t>of privileges”</a:t>
            </a:r>
          </a:p>
          <a:p>
            <a:r>
              <a:rPr lang="en-US" sz="2800" dirty="0"/>
              <a:t>Disable public IP access for any machine that doesn’t need it</a:t>
            </a:r>
          </a:p>
          <a:p>
            <a:r>
              <a:rPr lang="en-US" sz="280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dirty="0"/>
              <a:t>Limit admin access</a:t>
            </a:r>
          </a:p>
          <a:p>
            <a:r>
              <a:rPr lang="en-US" dirty="0"/>
              <a:t>“Attribute based access control” mode by default</a:t>
            </a:r>
          </a:p>
          <a:p>
            <a:r>
              <a:rPr lang="en-US" dirty="0"/>
              <a:t>Access control by token</a:t>
            </a:r>
          </a:p>
          <a:p>
            <a:pPr lvl="1">
              <a:buFont typeface="Wingdings" panose="05000000000000000000" pitchFamily="2" charset="2"/>
              <a:buChar char="Ø"/>
            </a:pPr>
            <a:r>
              <a:rPr lang="en-US" dirty="0"/>
              <a:t>Can allow/deny API operations</a:t>
            </a:r>
          </a:p>
          <a:p>
            <a:pPr lvl="1">
              <a:buFont typeface="Wingdings" panose="05000000000000000000" pitchFamily="2" charset="2"/>
              <a:buChar char="Ø"/>
            </a:pPr>
            <a:r>
              <a:rPr lang="en-US" dirty="0"/>
              <a:t>Can be used to only allow certain actions</a:t>
            </a:r>
          </a:p>
          <a:p>
            <a:r>
              <a:rPr lang="en-US" dirty="0" err="1"/>
              <a:t>Webhook</a:t>
            </a:r>
            <a:r>
              <a:rPr lang="en-US" dirty="0"/>
              <a:t> (optional)</a:t>
            </a:r>
          </a:p>
          <a:p>
            <a:pPr lvl="1">
              <a:buFont typeface="Wingdings" panose="05000000000000000000" pitchFamily="2" charset="2"/>
              <a:buChar char="Ø"/>
            </a:pPr>
            <a:r>
              <a:rPr lang="en-US" dirty="0"/>
              <a:t>Add </a:t>
            </a:r>
            <a:r>
              <a:rPr lang="en-US" dirty="0" err="1"/>
              <a:t>url</a:t>
            </a:r>
            <a:r>
              <a:rPr lang="en-US"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Course Summary and Supplemental Lab Work</a:t>
            </a:r>
          </a:p>
        </p:txBody>
      </p:sp>
      <p:sp>
        <p:nvSpPr>
          <p:cNvPr id="7" name="Text Placeholder 6"/>
          <p:cNvSpPr>
            <a:spLocks noGrp="1"/>
          </p:cNvSpPr>
          <p:nvPr>
            <p:ph type="body" idx="1"/>
          </p:nvPr>
        </p:nvSpPr>
        <p:spPr/>
        <p:txBody>
          <a:bodyPr/>
          <a:lstStyle/>
          <a:p>
            <a:r>
              <a:rPr lang="en-US" dirty="0"/>
              <a:t>Part 4</a:t>
            </a:r>
          </a:p>
        </p:txBody>
      </p:sp>
    </p:spTree>
    <p:extLst>
      <p:ext uri="{BB962C8B-B14F-4D97-AF65-F5344CB8AC3E}">
        <p14:creationId xmlns:p14="http://schemas.microsoft.com/office/powerpoint/2010/main" val="6666832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066800" y="1306403"/>
            <a:ext cx="5257800" cy="1066800"/>
            <a:chOff x="1371600" y="2987566"/>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371600" y="2987566"/>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371600" y="1577044"/>
            <a:ext cx="5257800" cy="1066800"/>
            <a:chOff x="1676400" y="2953407"/>
            <a:chExt cx="52578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676400" y="2953407"/>
              <a:ext cx="1066800" cy="1066800"/>
            </a:xfrm>
            <a:prstGeom prst="rect">
              <a:avLst/>
            </a:prstGeom>
            <a:noFill/>
            <a:ln>
              <a:noFill/>
            </a:ln>
          </p:spPr>
        </p:pic>
        <p:sp>
          <p:nvSpPr>
            <p:cNvPr id="6" name="Shape 399"/>
            <p:cNvSpPr txBox="1"/>
            <p:nvPr/>
          </p:nvSpPr>
          <p:spPr>
            <a:xfrm>
              <a:off x="3505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81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81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Microservices</a:t>
            </a:r>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990600" y="1462087"/>
            <a:ext cx="5181600" cy="1066800"/>
            <a:chOff x="1295400" y="2914650"/>
            <a:chExt cx="5181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2914650"/>
              <a:ext cx="1066800" cy="1066800"/>
            </a:xfrm>
            <a:prstGeom prst="rect">
              <a:avLst/>
            </a:prstGeom>
            <a:noFill/>
            <a:ln>
              <a:noFill/>
            </a:ln>
          </p:spPr>
        </p:pic>
        <p:sp>
          <p:nvSpPr>
            <p:cNvPr id="6" name="Shape 399"/>
            <p:cNvSpPr txBox="1"/>
            <p:nvPr/>
          </p:nvSpPr>
          <p:spPr>
            <a:xfrm>
              <a:off x="3048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124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1242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solidFill>
                  <a:srgbClr val="E36C09"/>
                </a:solidFill>
              </a:rPr>
            </a:br>
            <a:endParaRPr lang="en-US" dirty="0"/>
          </a:p>
        </p:txBody>
      </p:sp>
      <p:sp>
        <p:nvSpPr>
          <p:cNvPr id="3" name="Content Placeholder 2"/>
          <p:cNvSpPr>
            <a:spLocks noGrp="1"/>
          </p:cNvSpPr>
          <p:nvPr>
            <p:ph idx="1"/>
          </p:nvPr>
        </p:nvSpPr>
        <p:spPr>
          <a:xfrm>
            <a:off x="628650" y="1676400"/>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lvl="1"/>
            <a:r>
              <a:rPr lang="en-US" sz="2000" b="0" dirty="0" err="1"/>
              <a:t>Comm</a:t>
            </a:r>
            <a:r>
              <a:rPr lang="en-US" sz="2000" b="0" dirty="0"/>
              <a:t> protocol</a:t>
            </a:r>
          </a:p>
          <a:p>
            <a:pPr lvl="1"/>
            <a:r>
              <a:rPr lang="en-US" sz="2000" b="0" dirty="0"/>
              <a:t>Common Divisor Service</a:t>
            </a:r>
          </a:p>
          <a:p>
            <a:pPr lvl="1"/>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838200" y="952500"/>
            <a:ext cx="5715000" cy="1066800"/>
            <a:chOff x="1143000" y="3162300"/>
            <a:chExt cx="5715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143000" y="31623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solidFill>
                  <a:srgbClr val="E36C09"/>
                </a:solidFill>
              </a:rPr>
            </a:br>
            <a:endParaRPr lang="en-US" dirty="0"/>
          </a:p>
        </p:txBody>
      </p:sp>
      <p:sp>
        <p:nvSpPr>
          <p:cNvPr id="3" name="Content Placeholder 2"/>
          <p:cNvSpPr>
            <a:spLocks noGrp="1"/>
          </p:cNvSpPr>
          <p:nvPr>
            <p:ph idx="1"/>
          </p:nvPr>
        </p:nvSpPr>
        <p:spPr>
          <a:xfrm>
            <a:off x="628650" y="1900237"/>
            <a:ext cx="7886700" cy="4652963"/>
          </a:xfrm>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lvl="1">
              <a:buFont typeface="Wingdings" panose="05000000000000000000" pitchFamily="2" charset="2"/>
              <a:buChar char="Ø"/>
            </a:pPr>
            <a:r>
              <a:rPr lang="en-US" dirty="0"/>
              <a:t>Great exercise, but requires a private registry either locally or use of cloud registry</a:t>
            </a:r>
          </a:p>
        </p:txBody>
      </p:sp>
      <p:grpSp>
        <p:nvGrpSpPr>
          <p:cNvPr id="4" name="Shape 397"/>
          <p:cNvGrpSpPr/>
          <p:nvPr/>
        </p:nvGrpSpPr>
        <p:grpSpPr>
          <a:xfrm>
            <a:off x="990600" y="838200"/>
            <a:ext cx="5562600" cy="1066800"/>
            <a:chOff x="1295400" y="3048000"/>
            <a:chExt cx="55626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295400" y="3048000"/>
              <a:ext cx="1066800" cy="1066800"/>
            </a:xfrm>
            <a:prstGeom prst="rect">
              <a:avLst/>
            </a:prstGeom>
            <a:noFill/>
            <a:ln>
              <a:noFill/>
            </a:ln>
          </p:spPr>
        </p:pic>
        <p:sp>
          <p:nvSpPr>
            <p:cNvPr id="6" name="Shape 399"/>
            <p:cNvSpPr txBox="1"/>
            <p:nvPr/>
          </p:nvSpPr>
          <p:spPr>
            <a:xfrm>
              <a:off x="34290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5052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5052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563617" y="1295400"/>
            <a:ext cx="6522984" cy="1066800"/>
            <a:chOff x="750926" y="2590800"/>
            <a:chExt cx="4659274"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750926" y="2590800"/>
              <a:ext cx="849086" cy="1066800"/>
            </a:xfrm>
            <a:prstGeom prst="rect">
              <a:avLst/>
            </a:prstGeom>
            <a:noFill/>
            <a:ln>
              <a:noFill/>
            </a:ln>
          </p:spPr>
        </p:pic>
        <p:sp>
          <p:nvSpPr>
            <p:cNvPr id="6" name="Shape 399"/>
            <p:cNvSpPr txBox="1"/>
            <p:nvPr/>
          </p:nvSpPr>
          <p:spPr>
            <a:xfrm>
              <a:off x="1981200" y="27432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2057398" y="27813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2057398" y="33147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Walmart Canada Case Study</a:t>
            </a:r>
            <a:endParaRPr lang="en-US" dirty="0"/>
          </a:p>
        </p:txBody>
      </p:sp>
      <p:sp>
        <p:nvSpPr>
          <p:cNvPr id="4" name="Content Placeholder 3"/>
          <p:cNvSpPr>
            <a:spLocks noGrp="1"/>
          </p:cNvSpPr>
          <p:nvPr>
            <p:ph idx="1"/>
          </p:nvPr>
        </p:nvSpPr>
        <p:spPr/>
        <p:txBody>
          <a:bodyPr/>
          <a:lstStyle/>
          <a:p>
            <a:endParaRPr lang="en-US"/>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781050" y="952500"/>
            <a:ext cx="5543550" cy="1099645"/>
            <a:chOff x="1085850" y="3162300"/>
            <a:chExt cx="5543550" cy="1099645"/>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1085850" y="3195145"/>
              <a:ext cx="1066800" cy="1066800"/>
            </a:xfrm>
            <a:prstGeom prst="rect">
              <a:avLst/>
            </a:prstGeom>
            <a:noFill/>
            <a:ln>
              <a:noFill/>
            </a:ln>
          </p:spPr>
        </p:pic>
        <p:sp>
          <p:nvSpPr>
            <p:cNvPr id="6" name="Shape 399"/>
            <p:cNvSpPr txBox="1"/>
            <p:nvPr/>
          </p:nvSpPr>
          <p:spPr>
            <a:xfrm>
              <a:off x="32004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32766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32766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533400" y="224713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10100" y="2276034"/>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Email</a:t>
            </a:r>
          </a:p>
        </p:txBody>
      </p:sp>
      <p:sp>
        <p:nvSpPr>
          <p:cNvPr id="3" name="Text Placeholder 2"/>
          <p:cNvSpPr>
            <a:spLocks noGrp="1"/>
          </p:cNvSpPr>
          <p:nvPr>
            <p:ph type="body" idx="1"/>
          </p:nvPr>
        </p:nvSpPr>
        <p:spPr>
          <a:xfrm>
            <a:off x="628650" y="1825625"/>
            <a:ext cx="3638550" cy="4351338"/>
          </a:xfrm>
        </p:spPr>
        <p:txBody>
          <a:bodyPr>
            <a:noAutofit/>
          </a:bodyPr>
          <a:lstStyle/>
          <a:p>
            <a:r>
              <a:rPr lang="en-US" sz="1700" dirty="0"/>
              <a:t>If you haven’t already, you will receive an email similar to the one here asking for your feedback on the course.  </a:t>
            </a:r>
          </a:p>
          <a:p>
            <a:endParaRPr lang="en-US" sz="1700" dirty="0"/>
          </a:p>
          <a:p>
            <a:r>
              <a:rPr lang="en-US" sz="1700" dirty="0"/>
              <a:t>This Evaluation will ask your feedback on many aspects of your training, including the course materials, instructor facilitation and labs where applicable.</a:t>
            </a:r>
          </a:p>
          <a:p>
            <a:endParaRPr lang="en-US" sz="1700" dirty="0"/>
          </a:p>
          <a:p>
            <a:r>
              <a:rPr lang="en-US" sz="1700" dirty="0"/>
              <a:t>We appreciate you completing this survey to help us continue to better our content and deliveries in order to serve you better.</a:t>
            </a:r>
          </a:p>
          <a:p>
            <a:endParaRPr lang="en-U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00001" y="1825625"/>
            <a:ext cx="4550979"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517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2" descr="C:\Users\kjager\AppData\Local\Microsoft\Windows\Temporary Internet Files\Content.IE5\XFB81Z8Q\MP910220897[1].jpg"/>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flipH="1">
            <a:off x="300038" y="2843412"/>
            <a:ext cx="1728787"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jager\AppData\Local\Microsoft\Windows\Temporary Internet Files\Content.IE5\XFB81Z8Q\MP910220897[1].jp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86539" y="2843412"/>
            <a:ext cx="2043112"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kjager\AppData\Local\Microsoft\Windows\Temporary Internet Files\Content.IE5\XFB81Z8Q\MP910220897[1].jpg"/>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286000" y="2843411"/>
            <a:ext cx="4210065" cy="316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24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886700" cy="9302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a:t>Designed in 2012, Walmart Canada’s website failed on Black Friday for two years in a row. </a:t>
            </a:r>
          </a:p>
          <a:p>
            <a:r>
              <a:rPr lang="en-US" sz="2400" b="0"/>
              <a:t>Traffic was increasing every year, keeping the team off balance</a:t>
            </a:r>
          </a:p>
          <a:p>
            <a:r>
              <a:rPr lang="en-US" sz="2400" b="0"/>
              <a:t>Customer backlash, competitive pressures (i.e. Amazon) made this a top priority</a:t>
            </a:r>
            <a:endParaRPr lang="en-US" sz="2400" b="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81000"/>
            <a:ext cx="7886700" cy="838200"/>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5" name="Content Placeholder 3"/>
          <p:cNvSpPr txBox="1">
            <a:spLocks/>
          </p:cNvSpPr>
          <p:nvPr/>
        </p:nvSpPr>
        <p:spPr bwMode="auto">
          <a:xfrm>
            <a:off x="4037185" y="2236470"/>
            <a:ext cx="4052794"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Tx/>
              <a:buNone/>
            </a:pPr>
            <a:r>
              <a:rPr lang="en-US" sz="2800" b="1" kern="0" dirty="0">
                <a:latin typeface="Calibri" panose="020F0502020204030204" pitchFamily="34" charset="0"/>
              </a:rPr>
              <a:t>Who is your instructor?</a:t>
            </a:r>
            <a:endParaRPr lang="en-US" sz="2400" kern="0" dirty="0">
              <a:latin typeface="Calibri" panose="020F0502020204030204" pitchFamily="34" charset="0"/>
            </a:endParaRPr>
          </a:p>
          <a:p>
            <a:pPr marL="0" indent="0">
              <a:buFontTx/>
              <a:buNone/>
            </a:pPr>
            <a:r>
              <a:rPr lang="en-US" sz="2400" b="1" i="1" kern="0" dirty="0">
                <a:latin typeface="Calibri" panose="020F0502020204030204" pitchFamily="34" charset="0"/>
              </a:rPr>
              <a:t>A little about me…</a:t>
            </a:r>
            <a:endParaRPr lang="en-US" sz="2800" b="1" i="1" kern="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93470"/>
            <a:ext cx="5286375" cy="3383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886700" cy="1158872"/>
          </a:xfrm>
        </p:spPr>
        <p:txBody>
          <a:bodyPr/>
          <a:lstStyle/>
          <a:p>
            <a:r>
              <a:rPr lang="en-US" dirty="0"/>
              <a:t>Walmart Canada: Action</a:t>
            </a:r>
          </a:p>
        </p:txBody>
      </p:sp>
      <p:sp>
        <p:nvSpPr>
          <p:cNvPr id="5" name="Content Placeholder 4"/>
          <p:cNvSpPr>
            <a:spLocks noGrp="1"/>
          </p:cNvSpPr>
          <p:nvPr>
            <p:ph idx="1"/>
          </p:nvPr>
        </p:nvSpPr>
        <p:spPr>
          <a:xfrm>
            <a:off x="38100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buFont typeface="Wingdings" panose="05000000000000000000" pitchFamily="2" charset="2"/>
              <a:buChar char="Ø"/>
            </a:pPr>
            <a:r>
              <a:rPr lang="en-US" b="0" dirty="0"/>
              <a:t>Distribution</a:t>
            </a:r>
          </a:p>
          <a:p>
            <a:pPr lvl="1">
              <a:buFont typeface="Wingdings" panose="05000000000000000000" pitchFamily="2" charset="2"/>
              <a:buChar char="Ø"/>
            </a:pPr>
            <a:r>
              <a:rPr lang="en-US" b="0" dirty="0"/>
              <a:t>Location transparency</a:t>
            </a:r>
          </a:p>
          <a:p>
            <a:pPr lvl="1">
              <a:buFont typeface="Wingdings" panose="05000000000000000000" pitchFamily="2" charset="2"/>
              <a:buChar char="Ø"/>
            </a:pPr>
            <a:r>
              <a:rPr lang="en-US" b="0" dirty="0"/>
              <a:t>Isolation</a:t>
            </a:r>
          </a:p>
          <a:p>
            <a:r>
              <a:rPr lang="en-US" dirty="0"/>
              <a:t>Resilient</a:t>
            </a:r>
          </a:p>
          <a:p>
            <a:pPr lvl="1">
              <a:buFont typeface="Wingdings" panose="05000000000000000000" pitchFamily="2" charset="2"/>
              <a:buChar char="Ø"/>
            </a:pPr>
            <a:r>
              <a:rPr lang="en-US" b="0" dirty="0"/>
              <a:t>Supervision</a:t>
            </a:r>
          </a:p>
          <a:p>
            <a:pPr lvl="1">
              <a:buFont typeface="Wingdings" panose="05000000000000000000" pitchFamily="2" charset="2"/>
              <a:buChar char="Ø"/>
            </a:pPr>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buFont typeface="Wingdings" panose="05000000000000000000" pitchFamily="2" charset="2"/>
              <a:buChar char="Ø"/>
            </a:pPr>
            <a:r>
              <a:rPr lang="en-US" dirty="0"/>
              <a:t>Scale up</a:t>
            </a:r>
          </a:p>
          <a:p>
            <a:pPr lvl="2">
              <a:buFont typeface="Arial" panose="020B0604020202020204" pitchFamily="34" charset="0"/>
              <a:buChar char="•"/>
            </a:pPr>
            <a:r>
              <a:rPr lang="en-US" dirty="0" err="1"/>
              <a:t>Async</a:t>
            </a:r>
            <a:endParaRPr lang="en-US" dirty="0"/>
          </a:p>
          <a:p>
            <a:pPr lvl="2">
              <a:buFont typeface="Arial" panose="020B0604020202020204" pitchFamily="34" charset="0"/>
              <a:buChar char="•"/>
            </a:pPr>
            <a:r>
              <a:rPr lang="en-US" dirty="0"/>
              <a:t>Non-blocking</a:t>
            </a:r>
          </a:p>
          <a:p>
            <a:pPr lvl="1">
              <a:buFont typeface="Wingdings" panose="05000000000000000000" pitchFamily="2" charset="2"/>
              <a:buChar char="Ø"/>
            </a:pPr>
            <a:r>
              <a:rPr lang="en-US" dirty="0"/>
              <a:t>Scale out</a:t>
            </a:r>
          </a:p>
          <a:p>
            <a:pPr lvl="2">
              <a:buFont typeface="Arial" panose="020B0604020202020204" pitchFamily="34" charset="0"/>
              <a:buChar char="•"/>
            </a:pPr>
            <a:r>
              <a:rPr lang="en-US" dirty="0"/>
              <a:t>Immutable data</a:t>
            </a:r>
          </a:p>
          <a:p>
            <a:pPr lvl="2">
              <a:buFont typeface="Arial" panose="020B0604020202020204" pitchFamily="34" charset="0"/>
              <a:buChar char="•"/>
            </a:pPr>
            <a:r>
              <a:rPr lang="en-US" dirty="0"/>
              <a:t>Share nothing</a:t>
            </a:r>
          </a:p>
          <a:p>
            <a:r>
              <a:rPr lang="en-US" dirty="0"/>
              <a:t>Responsive</a:t>
            </a:r>
          </a:p>
          <a:p>
            <a:pPr lvl="1">
              <a:buFont typeface="Wingdings" panose="05000000000000000000" pitchFamily="2" charset="2"/>
              <a:buChar char="Ø"/>
            </a:pPr>
            <a:r>
              <a:rPr lang="en-US" dirty="0"/>
              <a:t>Responsive to events, load failure, users</a:t>
            </a:r>
          </a:p>
          <a:p>
            <a:pPr lvl="1">
              <a:buFont typeface="Wingdings" panose="05000000000000000000" pitchFamily="2" charset="2"/>
              <a:buChar char="Ø"/>
            </a:pPr>
            <a:r>
              <a:rPr lang="en-US" dirty="0"/>
              <a:t>Distribution of data</a:t>
            </a:r>
          </a:p>
          <a:p>
            <a:pPr lvl="1">
              <a:buFont typeface="Wingdings" panose="05000000000000000000" pitchFamily="2" charset="2"/>
              <a:buChar char="Ø"/>
            </a:pPr>
            <a:r>
              <a:rPr lang="en-US"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dirty="0"/>
              <a:t>Conversions up 20%</a:t>
            </a:r>
          </a:p>
          <a:p>
            <a:r>
              <a:rPr lang="en-US" sz="2800" dirty="0"/>
              <a:t>Mobile orders up 98%</a:t>
            </a:r>
          </a:p>
          <a:p>
            <a:r>
              <a:rPr lang="en-US" sz="280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dirty="0"/>
              <a:t>Moved off expensive hardware</a:t>
            </a:r>
          </a:p>
          <a:p>
            <a:pPr>
              <a:spcAft>
                <a:spcPts val="0"/>
              </a:spcAft>
            </a:pPr>
            <a:r>
              <a:rPr lang="en-US" sz="2800" dirty="0"/>
              <a:t>Cheap virtual x86 servers</a:t>
            </a:r>
          </a:p>
          <a:p>
            <a:pPr>
              <a:spcAft>
                <a:spcPts val="0"/>
              </a:spcAft>
            </a:pPr>
            <a:r>
              <a:rPr lang="en-US" sz="2800" dirty="0"/>
              <a:t>20-50% cost savings</a:t>
            </a:r>
          </a:p>
          <a:p>
            <a:pPr>
              <a:spcAft>
                <a:spcPts val="0"/>
              </a:spcAft>
            </a:pPr>
            <a:r>
              <a:rPr lang="en-US" sz="280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dirty="0"/>
              <a:t>Database can be exposed as a Microservice for example</a:t>
            </a:r>
          </a:p>
          <a:p>
            <a:r>
              <a:rPr lang="en-US" sz="2800" dirty="0"/>
              <a:t>Any slow process behind a queue can be considered a Microservice</a:t>
            </a:r>
          </a:p>
          <a:p>
            <a:r>
              <a:rPr lang="en-US" sz="280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818"/>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dirty="0"/>
              <a:t>A service that can be </a:t>
            </a:r>
            <a:r>
              <a:rPr lang="en-US" u="sng" dirty="0"/>
              <a:t>independently</a:t>
            </a:r>
            <a:r>
              <a:rPr lang="en-US"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Introductions</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3013638446"/>
              </p:ext>
            </p:extLst>
          </p:nvPr>
        </p:nvGraphicFramePr>
        <p:xfrm>
          <a:off x="656404" y="1600200"/>
          <a:ext cx="8182796"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sp>
        <p:nvSpPr>
          <p:cNvPr id="4" name="Title 3"/>
          <p:cNvSpPr>
            <a:spLocks noGrp="1"/>
          </p:cNvSpPr>
          <p:nvPr>
            <p:ph type="title"/>
          </p:nvPr>
        </p:nvSpPr>
        <p:spPr>
          <a:xfrm>
            <a:off x="628650" y="365129"/>
            <a:ext cx="7981950" cy="777872"/>
          </a:xfrm>
        </p:spPr>
        <p:txBody>
          <a:bodyPr/>
          <a:lstStyle/>
          <a:p>
            <a:r>
              <a:rPr lang="en-US" dirty="0"/>
              <a:t>How big is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dirty="0"/>
              <a:t>Implement business transactions that maintain consistency across multiple services</a:t>
            </a:r>
          </a:p>
          <a:p>
            <a:pPr>
              <a:lnSpc>
                <a:spcPct val="100000"/>
              </a:lnSpc>
            </a:pPr>
            <a:r>
              <a:rPr lang="en-US" sz="1800" dirty="0"/>
              <a:t>Implement queries that retrieve data from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381000" y="1524000"/>
            <a:ext cx="8534400" cy="3733800"/>
          </a:xfrm>
        </p:spPr>
        <p:txBody>
          <a:bodyPr>
            <a:normAutofit lnSpcReduction="10000"/>
          </a:bodyPr>
          <a:lstStyle/>
          <a:p>
            <a:pPr>
              <a:lnSpc>
                <a:spcPct val="160000"/>
              </a:lnSpc>
            </a:pPr>
            <a:r>
              <a:rPr lang="en-US" sz="2400" dirty="0"/>
              <a:t>Microservice publishes an event when something notable happens, such as when it updates a business entity. Other </a:t>
            </a:r>
            <a:r>
              <a:rPr lang="en-US" sz="2400" dirty="0" err="1"/>
              <a:t>microservices</a:t>
            </a:r>
            <a:r>
              <a:rPr lang="en-US" sz="2400" dirty="0"/>
              <a:t> subscribe to those events. When a microservice receives an event it can update its own business entities, which might lead to more events being published.</a:t>
            </a:r>
          </a:p>
          <a:p>
            <a:pPr lvl="1">
              <a:lnSpc>
                <a:spcPct val="160000"/>
              </a:lnSpc>
              <a:buFont typeface="Wingdings" panose="05000000000000000000" pitchFamily="2" charset="2"/>
              <a:buChar char="Ø"/>
            </a:pPr>
            <a:r>
              <a:rPr lang="en-US" sz="2000" dirty="0"/>
              <a:t>Use events to implement business transactions that span multiple services</a:t>
            </a:r>
          </a:p>
        </p:txBody>
      </p:sp>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533400" y="1447800"/>
            <a:ext cx="8135753" cy="338554"/>
          </a:xfrm>
          <a:prstGeom prst="rect">
            <a:avLst/>
          </a:prstGeom>
          <a:noFill/>
        </p:spPr>
        <p:txBody>
          <a:bodyPr wrap="none" rtlCol="0">
            <a:spAutoFit/>
          </a:bodyPr>
          <a:lstStyle/>
          <a:p>
            <a:r>
              <a:rPr lang="en-US" sz="1600" b="1" dirty="0">
                <a:latin typeface="+mn-lt"/>
              </a:rPr>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6125" y="1320225"/>
            <a:ext cx="7812075" cy="584775"/>
          </a:xfrm>
          <a:prstGeom prst="rect">
            <a:avLst/>
          </a:prstGeom>
          <a:noFill/>
        </p:spPr>
        <p:txBody>
          <a:bodyPr wrap="none" rtlCol="0">
            <a:spAutoFit/>
          </a:bodyPr>
          <a:lstStyle/>
          <a:p>
            <a:r>
              <a:rPr lang="en-US" sz="1600" b="1" dirty="0">
                <a:latin typeface="+mn-lt"/>
              </a:rPr>
              <a:t>2. The Customer Service consumes the Order Created event, reserves credit for the order, </a:t>
            </a:r>
          </a:p>
          <a:p>
            <a:r>
              <a:rPr lang="en-US" sz="1600" b="1" dirty="0">
                <a:latin typeface="+mn-lt"/>
              </a:rPr>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762000" y="1244025"/>
            <a:ext cx="6207340" cy="584775"/>
          </a:xfrm>
          <a:prstGeom prst="rect">
            <a:avLst/>
          </a:prstGeom>
          <a:noFill/>
        </p:spPr>
        <p:txBody>
          <a:bodyPr wrap="none" rtlCol="0">
            <a:spAutoFit/>
          </a:bodyPr>
          <a:lstStyle/>
          <a:p>
            <a:r>
              <a:rPr lang="en-US" sz="1600" b="1" dirty="0">
                <a:latin typeface="+mn-lt"/>
              </a:rPr>
              <a:t>3. The Order Service consumes the Credit Reserved event, and changes</a:t>
            </a:r>
          </a:p>
          <a:p>
            <a:r>
              <a:rPr lang="en-US" sz="1600" b="1" dirty="0">
                <a:latin typeface="+mn-lt"/>
              </a:rPr>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426235"/>
            <a:ext cx="2438400" cy="4593565"/>
          </a:xfrm>
          <a:prstGeom prst="rect">
            <a:avLst/>
          </a:prstGeom>
          <a:noFill/>
        </p:spPr>
        <p:txBody>
          <a:bodyPr wrap="square" rtlCol="0">
            <a:spAutoFit/>
          </a:bodyPr>
          <a:lstStyle/>
          <a:p>
            <a:pPr>
              <a:lnSpc>
                <a:spcPct val="150000"/>
              </a:lnSpc>
            </a:pPr>
            <a:r>
              <a:rPr lang="en-US" sz="1300" b="1" dirty="0">
                <a:latin typeface="+mn-lt"/>
              </a:rPr>
              <a:t>EVENT table</a:t>
            </a:r>
            <a:r>
              <a:rPr lang="en-US" sz="1300" dirty="0">
                <a:latin typeface="+mn-lt"/>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a:t>
            </a:r>
            <a:r>
              <a:rPr lang="en-US" sz="1300" dirty="0"/>
              <a:t> </a:t>
            </a:r>
          </a:p>
        </p:txBody>
      </p:sp>
      <p:pic>
        <p:nvPicPr>
          <p:cNvPr id="5" name="Picture 4"/>
          <p:cNvPicPr>
            <a:picLocks noChangeAspect="1"/>
          </p:cNvPicPr>
          <p:nvPr/>
        </p:nvPicPr>
        <p:blipFill>
          <a:blip r:embed="rId3"/>
          <a:stretch>
            <a:fillRect/>
          </a:stretch>
        </p:blipFill>
        <p:spPr>
          <a:xfrm>
            <a:off x="2895599" y="1740173"/>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
        <p:nvSpPr>
          <p:cNvPr id="4" name="Title 3"/>
          <p:cNvSpPr>
            <a:spLocks noGrp="1"/>
          </p:cNvSpPr>
          <p:nvPr>
            <p:ph type="title"/>
          </p:nvPr>
        </p:nvSpPr>
        <p:spPr>
          <a:xfrm>
            <a:off x="628650" y="365129"/>
            <a:ext cx="7981950" cy="777872"/>
          </a:xfrm>
        </p:spPr>
        <p:txBody>
          <a:bodyPr/>
          <a:lstStyle/>
          <a:p>
            <a:r>
              <a:rPr lang="en-US" dirty="0"/>
              <a:t>How to maintain Microservices?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3271321"/>
            <a:ext cx="3886200" cy="937658"/>
          </a:xfrm>
        </p:spPr>
      </p:pic>
      <p:sp>
        <p:nvSpPr>
          <p:cNvPr id="4" name="Title 3"/>
          <p:cNvSpPr>
            <a:spLocks noGrp="1"/>
          </p:cNvSpPr>
          <p:nvPr>
            <p:ph type="title"/>
          </p:nvPr>
        </p:nvSpPr>
        <p:spPr>
          <a:xfrm>
            <a:off x="628650" y="365129"/>
            <a:ext cx="7981950" cy="777872"/>
          </a:xfrm>
        </p:spPr>
        <p:txBody>
          <a:bodyPr/>
          <a:lstStyle/>
          <a:p>
            <a:r>
              <a:rPr lang="en-US" dirty="0"/>
              <a:t>How to architect Microservices?</a:t>
            </a:r>
          </a:p>
        </p:txBody>
      </p:sp>
      <p:sp>
        <p:nvSpPr>
          <p:cNvPr id="3" name="TextBox 2"/>
          <p:cNvSpPr txBox="1"/>
          <p:nvPr/>
        </p:nvSpPr>
        <p:spPr>
          <a:xfrm>
            <a:off x="533400" y="1524000"/>
            <a:ext cx="7156200" cy="1754326"/>
          </a:xfrm>
          <a:prstGeom prst="rect">
            <a:avLst/>
          </a:prstGeom>
          <a:noFill/>
        </p:spPr>
        <p:txBody>
          <a:bodyPr wrap="square" rtlCol="0">
            <a:spAutoFit/>
          </a:bodyPr>
          <a:lstStyle/>
          <a:p>
            <a:r>
              <a:rPr lang="en-US" b="1" dirty="0">
                <a:latin typeface="+mn-lt"/>
              </a:rPr>
              <a:t>Typically</a:t>
            </a:r>
          </a:p>
          <a:p>
            <a:endParaRPr lang="en-US" b="1" dirty="0">
              <a:latin typeface="+mn-lt"/>
            </a:endParaRPr>
          </a:p>
          <a:p>
            <a:pPr marL="285750" indent="-285750">
              <a:buFont typeface="Arial" charset="0"/>
              <a:buChar char="•"/>
            </a:pPr>
            <a:r>
              <a:rPr lang="en-US" b="1" dirty="0">
                <a:latin typeface="+mn-lt"/>
              </a:rPr>
              <a:t>CRUD </a:t>
            </a:r>
            <a:r>
              <a:rPr lang="mr-IN" b="1" dirty="0">
                <a:latin typeface="+mn-lt"/>
              </a:rPr>
              <a:t>–</a:t>
            </a:r>
            <a:r>
              <a:rPr lang="en-US" b="1" dirty="0">
                <a:latin typeface="+mn-lt"/>
              </a:rPr>
              <a:t> Create, Read, Update and Delete API implementations</a:t>
            </a:r>
          </a:p>
          <a:p>
            <a:pPr marL="285750" indent="-285750">
              <a:buFont typeface="Arial" charset="0"/>
              <a:buChar char="•"/>
            </a:pPr>
            <a:r>
              <a:rPr lang="en-US" b="1" dirty="0">
                <a:latin typeface="+mn-lt"/>
              </a:rPr>
              <a:t>Range between RPC, Message and Stream processing</a:t>
            </a:r>
          </a:p>
          <a:p>
            <a:pPr marL="285750" indent="-285750">
              <a:buFont typeface="Arial" charset="0"/>
              <a:buChar char="•"/>
            </a:pPr>
            <a:r>
              <a:rPr lang="en-US" b="1" dirty="0">
                <a:latin typeface="+mn-lt"/>
              </a:rPr>
              <a:t>Evolve from a Monolith 1</a:t>
            </a:r>
            <a:r>
              <a:rPr lang="en-US" b="1" baseline="30000" dirty="0">
                <a:latin typeface="+mn-lt"/>
              </a:rPr>
              <a:t>st</a:t>
            </a:r>
            <a:r>
              <a:rPr lang="en-US" b="1" dirty="0">
                <a:latin typeface="+mn-lt"/>
              </a:rPr>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Objectives</a:t>
            </a:r>
          </a:p>
        </p:txBody>
      </p:sp>
      <p:sp>
        <p:nvSpPr>
          <p:cNvPr id="5" name="Content Placeholder 4"/>
          <p:cNvSpPr>
            <a:spLocks noGrp="1"/>
          </p:cNvSpPr>
          <p:nvPr>
            <p:ph idx="1"/>
          </p:nvPr>
        </p:nvSpPr>
        <p:spPr/>
        <p:txBody>
          <a:bodyPr>
            <a:noAutofit/>
          </a:bodyPr>
          <a:lstStyle/>
          <a:p>
            <a:pPr marL="285750" indent="-285750" defTabSz="914400" fontAlgn="auto">
              <a:lnSpc>
                <a:spcPct val="100000"/>
              </a:lnSpc>
              <a:spcBef>
                <a:spcPts val="600"/>
              </a:spcBef>
              <a:spcAft>
                <a:spcPts val="600"/>
              </a:spcAft>
              <a:buSzTx/>
              <a:buFont typeface="Wingdings" charset="2"/>
              <a:buChar char="²"/>
            </a:pPr>
            <a:r>
              <a:rPr lang="en-US" sz="2000" dirty="0"/>
              <a:t>Understand how to adopt, plan or improve your transition to Microservices</a:t>
            </a:r>
          </a:p>
          <a:p>
            <a:pPr marL="285750" indent="-285750" defTabSz="914400" fontAlgn="auto">
              <a:lnSpc>
                <a:spcPct val="100000"/>
              </a:lnSpc>
              <a:spcBef>
                <a:spcPts val="600"/>
              </a:spcBef>
              <a:spcAft>
                <a:spcPts val="600"/>
              </a:spcAft>
              <a:buSzTx/>
              <a:buFont typeface="Wingdings" charset="2"/>
              <a:buChar char="²"/>
            </a:pPr>
            <a:r>
              <a:rPr lang="en-US" sz="2000" dirty="0"/>
              <a:t>Navigate different tools for enabling Microservices and how to use them</a:t>
            </a:r>
          </a:p>
          <a:p>
            <a:pPr marL="285750" indent="-285750" defTabSz="914400" fontAlgn="auto">
              <a:lnSpc>
                <a:spcPct val="100000"/>
              </a:lnSpc>
              <a:spcBef>
                <a:spcPts val="600"/>
              </a:spcBef>
              <a:spcAft>
                <a:spcPts val="600"/>
              </a:spcAft>
              <a:buSzTx/>
              <a:buFont typeface="Wingdings" charset="2"/>
              <a:buChar char="²"/>
            </a:pPr>
            <a:r>
              <a:rPr lang="en-US" sz="2000" dirty="0"/>
              <a:t>Map technical practices to the business strategy behind Microservices</a:t>
            </a:r>
          </a:p>
          <a:p>
            <a:pPr marL="285750" indent="-285750" defTabSz="914400" fontAlgn="auto">
              <a:lnSpc>
                <a:spcPct val="100000"/>
              </a:lnSpc>
              <a:spcBef>
                <a:spcPts val="600"/>
              </a:spcBef>
              <a:spcAft>
                <a:spcPts val="600"/>
              </a:spcAft>
              <a:buSzTx/>
              <a:buFont typeface="Wingdings" charset="2"/>
              <a:buChar char="²"/>
            </a:pPr>
            <a:r>
              <a:rPr lang="en-US" sz="2000" dirty="0"/>
              <a:t>Get hands-on practice with tools which enable core Microservices architecture</a:t>
            </a:r>
          </a:p>
          <a:p>
            <a:pPr marL="285750" indent="-285750" defTabSz="914400" fontAlgn="auto">
              <a:lnSpc>
                <a:spcPct val="100000"/>
              </a:lnSpc>
              <a:spcBef>
                <a:spcPts val="600"/>
              </a:spcBef>
              <a:spcAft>
                <a:spcPts val="600"/>
              </a:spcAft>
              <a:buSzTx/>
              <a:buFont typeface="Wingdings" charset="2"/>
              <a:buChar char="²"/>
            </a:pPr>
            <a:r>
              <a:rPr lang="en-US" sz="2000" dirty="0"/>
              <a:t>Build more DevOps practices through Microservices adoption</a:t>
            </a:r>
          </a:p>
          <a:p>
            <a:pPr marL="285750" indent="-285750" defTabSz="914400" fontAlgn="auto">
              <a:lnSpc>
                <a:spcPct val="100000"/>
              </a:lnSpc>
              <a:spcBef>
                <a:spcPts val="600"/>
              </a:spcBef>
              <a:spcAft>
                <a:spcPts val="600"/>
              </a:spcAft>
              <a:buSzTx/>
              <a:buFont typeface="Wingdings" charset="2"/>
              <a:buChar char="²"/>
            </a:pPr>
            <a:r>
              <a:rPr lang="en-US" sz="2000" dirty="0"/>
              <a:t>Apply Microservices use cases to continuous integration, delivery and testing</a:t>
            </a:r>
          </a:p>
          <a:p>
            <a:pPr marL="285750" indent="-285750" defTabSz="914400" fontAlgn="auto">
              <a:lnSpc>
                <a:spcPct val="100000"/>
              </a:lnSpc>
              <a:spcBef>
                <a:spcPts val="600"/>
              </a:spcBef>
              <a:spcAft>
                <a:spcPts val="600"/>
              </a:spcAft>
              <a:buSzTx/>
              <a:buFont typeface="Wingdings" charset="2"/>
              <a:buChar char="²"/>
            </a:pPr>
            <a:r>
              <a:rPr lang="en-US" sz="2000" dirty="0"/>
              <a:t>Understand how to refactor monolithic systems into more modular, component-based systems</a:t>
            </a:r>
          </a:p>
          <a:p>
            <a:pPr marL="285750" indent="-285750" defTabSz="914400" fontAlgn="auto">
              <a:lnSpc>
                <a:spcPct val="100000"/>
              </a:lnSpc>
              <a:spcBef>
                <a:spcPts val="600"/>
              </a:spcBef>
              <a:spcAft>
                <a:spcPts val="600"/>
              </a:spcAft>
              <a:buClrTx/>
              <a:buSzTx/>
              <a:buFont typeface="Wingdings" charset="2"/>
              <a:buChar char="²"/>
            </a:pPr>
            <a:endParaRPr lang="en-US" sz="2000" dirty="0"/>
          </a:p>
          <a:p>
            <a:pPr marL="285750" lvl="0" indent="-285750" defTabSz="914400" fontAlgn="auto">
              <a:lnSpc>
                <a:spcPct val="100000"/>
              </a:lnSpc>
              <a:spcBef>
                <a:spcPts val="600"/>
              </a:spcBef>
              <a:spcAft>
                <a:spcPts val="600"/>
              </a:spcAft>
              <a:buClrTx/>
              <a:buSzTx/>
              <a:buFont typeface="Wingdings" charset="2"/>
              <a:buChar char="²"/>
            </a:pPr>
            <a:endParaRPr lang="en-US" sz="2000" b="0" dirty="0">
              <a:solidFill>
                <a:prstClr val="black"/>
              </a:solidFill>
              <a:ea typeface="+mn-ea"/>
              <a:cs typeface="+mn-cs"/>
            </a:endParaRPr>
          </a:p>
          <a:p>
            <a:endParaRPr lang="en-US" sz="2000" dirty="0"/>
          </a:p>
          <a:p>
            <a:endParaRPr lang="en-US" sz="20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services that are focused on doing one thing well</a:t>
            </a:r>
          </a:p>
          <a:p>
            <a:r>
              <a:rPr lang="en-US" dirty="0"/>
              <a:t>Each service can be built </a:t>
            </a:r>
            <a:r>
              <a:rPr lang="en-US" dirty="0">
                <a:solidFill>
                  <a:schemeClr val="accent3"/>
                </a:solidFill>
              </a:rPr>
              <a:t>using</a:t>
            </a:r>
            <a:r>
              <a:rPr lang="en-US" dirty="0"/>
              <a:t> the </a:t>
            </a:r>
            <a:r>
              <a:rPr lang="en-US" dirty="0">
                <a:solidFill>
                  <a:schemeClr val="accent3"/>
                </a:solidFill>
              </a:rPr>
              <a:t>best</a:t>
            </a:r>
            <a:r>
              <a:rPr lang="en-US" dirty="0"/>
              <a:t> tool for the job</a:t>
            </a:r>
          </a:p>
          <a:p>
            <a:r>
              <a:rPr lang="en-US" dirty="0"/>
              <a:t>Systems built this way are inherently </a:t>
            </a:r>
            <a:r>
              <a:rPr lang="en-US" dirty="0">
                <a:solidFill>
                  <a:schemeClr val="accent3"/>
                </a:solidFill>
              </a:rPr>
              <a:t>loosely coupled</a:t>
            </a:r>
          </a:p>
          <a:p>
            <a:r>
              <a:rPr lang="en-US" dirty="0"/>
              <a:t>Teams can deliver and </a:t>
            </a:r>
            <a:r>
              <a:rPr lang="en-US" dirty="0">
                <a:solidFill>
                  <a:schemeClr val="accent3"/>
                </a:solidFill>
              </a:rPr>
              <a:t>deploy independently</a:t>
            </a:r>
            <a:r>
              <a:rPr lang="en-US" dirty="0"/>
              <a:t> from each other</a:t>
            </a:r>
          </a:p>
          <a:p>
            <a:r>
              <a:rPr lang="en-US" dirty="0"/>
              <a:t>Enable </a:t>
            </a:r>
            <a:r>
              <a:rPr lang="en-US" dirty="0">
                <a:solidFill>
                  <a:schemeClr val="accent3"/>
                </a:solidFill>
              </a:rPr>
              <a:t>continuous delivery</a:t>
            </a:r>
            <a:r>
              <a:rPr lang="en-US"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dirty="0">
                <a:solidFill>
                  <a:schemeClr val="accent3"/>
                </a:solidFill>
              </a:rPr>
              <a:t>Teams blocked by or waiting on other teams</a:t>
            </a:r>
          </a:p>
          <a:p>
            <a:r>
              <a:rPr lang="en-US" dirty="0">
                <a:solidFill>
                  <a:schemeClr val="accent3"/>
                </a:solidFill>
              </a:rPr>
              <a:t>Communication overhead</a:t>
            </a:r>
          </a:p>
          <a:p>
            <a:r>
              <a:rPr lang="en-US" dirty="0">
                <a:solidFill>
                  <a:schemeClr val="accent3"/>
                </a:solidFill>
              </a:rPr>
              <a:t>Slow velocity</a:t>
            </a:r>
            <a:endParaRPr lang="en-US"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dirty="0"/>
              <a:t>Requires </a:t>
            </a:r>
            <a:r>
              <a:rPr lang="en-US" dirty="0" err="1"/>
              <a:t>Devops</a:t>
            </a:r>
            <a:r>
              <a:rPr lang="en-US" dirty="0"/>
              <a:t>, </a:t>
            </a:r>
            <a:r>
              <a:rPr lang="en-US" dirty="0" err="1"/>
              <a:t>devs</a:t>
            </a:r>
            <a:r>
              <a:rPr lang="en-US" dirty="0"/>
              <a:t> deploying and operating their services</a:t>
            </a:r>
          </a:p>
          <a:p>
            <a:r>
              <a:rPr lang="en-US" dirty="0"/>
              <a:t>Need well defined business domains</a:t>
            </a:r>
          </a:p>
          <a:p>
            <a:r>
              <a:rPr lang="en-US" dirty="0"/>
              <a:t>More distributed systems</a:t>
            </a:r>
          </a:p>
          <a:p>
            <a:r>
              <a:rPr lang="en-US"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a:t>Microservices</a:t>
            </a:r>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133600" y="5687497"/>
            <a:ext cx="2923364" cy="646331"/>
          </a:xfrm>
          <a:prstGeom prst="rect">
            <a:avLst/>
          </a:prstGeom>
          <a:noFill/>
        </p:spPr>
        <p:txBody>
          <a:bodyPr wrap="none" rtlCol="0">
            <a:spAutoFit/>
          </a:bodyPr>
          <a:lstStyle/>
          <a:p>
            <a:r>
              <a:rPr lang="en-US" dirty="0">
                <a:latin typeface="+mn-lt"/>
              </a:rPr>
              <a:t>Doesn’t decrease complexity,</a:t>
            </a:r>
          </a:p>
          <a:p>
            <a:r>
              <a:rPr lang="en-US" dirty="0">
                <a:latin typeface="+mn-lt"/>
              </a:rPr>
              <a:t>but scales</a:t>
            </a:r>
          </a:p>
        </p:txBody>
      </p:sp>
      <p:sp>
        <p:nvSpPr>
          <p:cNvPr id="5" name="TextBox 4"/>
          <p:cNvSpPr txBox="1"/>
          <p:nvPr/>
        </p:nvSpPr>
        <p:spPr>
          <a:xfrm>
            <a:off x="30480" y="2483852"/>
            <a:ext cx="2385781" cy="646331"/>
          </a:xfrm>
          <a:prstGeom prst="rect">
            <a:avLst/>
          </a:prstGeom>
          <a:noFill/>
        </p:spPr>
        <p:txBody>
          <a:bodyPr wrap="none" rtlCol="0">
            <a:spAutoFit/>
          </a:bodyPr>
          <a:lstStyle/>
          <a:p>
            <a:r>
              <a:rPr lang="en-US" dirty="0">
                <a:latin typeface="+mn-lt"/>
              </a:rPr>
              <a:t>Decrease complexity</a:t>
            </a:r>
          </a:p>
          <a:p>
            <a:r>
              <a:rPr lang="en-US" dirty="0">
                <a:latin typeface="+mn-lt"/>
              </a:rPr>
              <a:t>More resource efficient</a:t>
            </a:r>
          </a:p>
        </p:txBody>
      </p:sp>
      <p:sp>
        <p:nvSpPr>
          <p:cNvPr id="6" name="TextBox 5"/>
          <p:cNvSpPr txBox="1"/>
          <p:nvPr/>
        </p:nvSpPr>
        <p:spPr>
          <a:xfrm>
            <a:off x="6453128" y="4343400"/>
            <a:ext cx="2260234" cy="646331"/>
          </a:xfrm>
          <a:prstGeom prst="rect">
            <a:avLst/>
          </a:prstGeom>
          <a:noFill/>
        </p:spPr>
        <p:txBody>
          <a:bodyPr wrap="none" rtlCol="0">
            <a:spAutoFit/>
          </a:bodyPr>
          <a:lstStyle/>
          <a:p>
            <a:r>
              <a:rPr lang="en-US" dirty="0">
                <a:latin typeface="+mn-lt"/>
              </a:rPr>
              <a:t>Complex structure,</a:t>
            </a:r>
          </a:p>
          <a:p>
            <a:r>
              <a:rPr lang="en-US" dirty="0">
                <a:latin typeface="+mn-lt"/>
              </a:rPr>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dirty="0"/>
              <a:t>All teams will expose their data and functionality through self service </a:t>
            </a:r>
            <a:r>
              <a:rPr lang="en-US" sz="2400" dirty="0" err="1"/>
              <a:t>Api</a:t>
            </a:r>
            <a:r>
              <a:rPr lang="en-US" sz="2400" dirty="0"/>
              <a:t> interfaces</a:t>
            </a:r>
          </a:p>
          <a:p>
            <a:pPr>
              <a:buAutoNum type="arabicPeriod"/>
            </a:pPr>
            <a:r>
              <a:rPr lang="en-US" sz="2400" dirty="0"/>
              <a:t>No other forms of communication allowed, no tickets, direct linking, reads of data stores, no back doors, only service interface calls over the network</a:t>
            </a:r>
          </a:p>
          <a:p>
            <a:pPr>
              <a:buAutoNum type="arabicPeriod"/>
            </a:pPr>
            <a:r>
              <a:rPr lang="en-US" sz="2400" dirty="0"/>
              <a:t>All services must be designed to be externalizable. The team must plan and design to be able to expose the </a:t>
            </a:r>
            <a:r>
              <a:rPr lang="en-US" sz="2400" dirty="0" err="1"/>
              <a:t>api’s</a:t>
            </a:r>
            <a:r>
              <a:rPr lang="en-US" sz="240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dirty="0"/>
              <a:t>“Therefore, broadly speaking, to achieve DevOps outcomes we need to reduce the effects of functional orientation (“optimizing for cost”) and enable market orientation (“optimizing for speed”).” </a:t>
            </a:r>
          </a:p>
          <a:p>
            <a:pPr marL="0" indent="0">
              <a:buNone/>
            </a:pPr>
            <a:r>
              <a:rPr lang="en-US" sz="2400" dirty="0"/>
              <a:t>				-Gene Kim</a:t>
            </a:r>
          </a:p>
          <a:p>
            <a:pPr marL="0" indent="0">
              <a:buNone/>
            </a:pPr>
            <a:endParaRPr lang="en-US" sz="2400" dirty="0"/>
          </a:p>
          <a:p>
            <a:pPr marL="0" indent="0">
              <a:buNone/>
            </a:pPr>
            <a:endParaRPr lang="en-US" sz="2400" dirty="0"/>
          </a:p>
          <a:p>
            <a:pPr>
              <a:spcBef>
                <a:spcPts val="600"/>
              </a:spcBef>
            </a:pPr>
            <a:r>
              <a:rPr lang="en-US" sz="2000" dirty="0"/>
              <a:t>This consists of having many small teams work independently, rapidly delivering customer value</a:t>
            </a:r>
          </a:p>
          <a:p>
            <a:pPr>
              <a:spcBef>
                <a:spcPts val="600"/>
              </a:spcBef>
            </a:pPr>
            <a:r>
              <a:rPr lang="en-US" sz="2000" dirty="0"/>
              <a:t>Teams are cross-functional and independent. Each team, consisting of 8 or fewer resources, deploys independently.</a:t>
            </a:r>
          </a:p>
          <a:p>
            <a:pPr>
              <a:spcBef>
                <a:spcPts val="600"/>
              </a:spcBef>
            </a:pPr>
            <a:r>
              <a:rPr lang="en-US" sz="200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a:t>Microservices = Optimize for Speed</a:t>
            </a:r>
          </a:p>
        </p:txBody>
      </p:sp>
      <p:sp>
        <p:nvSpPr>
          <p:cNvPr id="4" name="Text Placeholder 3"/>
          <p:cNvSpPr>
            <a:spLocks noGrp="1"/>
          </p:cNvSpPr>
          <p:nvPr>
            <p:ph type="body" sz="quarter" idx="11"/>
          </p:nvPr>
        </p:nvSpPr>
        <p:spPr/>
        <p:txBody>
          <a:bodyPr/>
          <a:lstStyle/>
          <a:p>
            <a:pPr marL="0" indent="0">
              <a:buNone/>
            </a:pPr>
            <a:r>
              <a:rPr lang="en-US" sz="240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dirty="0"/>
              <a:t> -Randy </a:t>
            </a:r>
            <a:r>
              <a:rPr lang="en-US" sz="2400" dirty="0" err="1"/>
              <a:t>Shoup</a:t>
            </a:r>
            <a:r>
              <a:rPr lang="en-US" sz="2400" dirty="0"/>
              <a:t>, former Engineering Director for Google App Engine</a:t>
            </a:r>
          </a:p>
          <a:p>
            <a:pPr marL="0" indent="0">
              <a:buNone/>
            </a:pPr>
            <a:endParaRPr lang="en-US" sz="2400" dirty="0"/>
          </a:p>
          <a:p>
            <a:r>
              <a:rPr lang="en-US" sz="240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Microservices?</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dirty="0"/>
              <a:t>Reduce complexity, increase success</a:t>
            </a:r>
          </a:p>
          <a:p>
            <a:pPr>
              <a:spcBef>
                <a:spcPts val="600"/>
              </a:spcBef>
            </a:pPr>
            <a:r>
              <a:rPr lang="en-US" sz="1800" dirty="0"/>
              <a:t>According to a Gartner survey of 150 participants in 2011, the failure of projects exceeding $1 million was found to be almost 50% higher than for projects with budgets below $350,000.</a:t>
            </a:r>
          </a:p>
          <a:p>
            <a:pPr>
              <a:spcBef>
                <a:spcPts val="600"/>
              </a:spcBef>
            </a:pPr>
            <a:r>
              <a:rPr lang="en-US" sz="180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96863" cy="465269"/>
          </a:xfrm>
        </p:spPr>
        <p:txBody>
          <a:bodyPr>
            <a:noAutofit/>
          </a:bodyPr>
          <a:lstStyle/>
          <a:p>
            <a:r>
              <a:rPr lang="en-US" dirty="0" err="1"/>
              <a:t>Microservice</a:t>
            </a:r>
            <a:r>
              <a:rPr lang="en-US" dirty="0"/>
              <a:t>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323439"/>
          </a:xfrm>
          <a:prstGeom prst="rect">
            <a:avLst/>
          </a:prstGeom>
          <a:noFill/>
        </p:spPr>
        <p:txBody>
          <a:bodyPr wrap="square" rtlCol="0">
            <a:spAutoFit/>
          </a:bodyPr>
          <a:lstStyle/>
          <a:p>
            <a:r>
              <a:rPr lang="en-US" sz="2000" b="1" dirty="0">
                <a:latin typeface="+mn-lt"/>
              </a:rPr>
              <a:t>APIs provide the flexibility for businesses to grow by adopting new business models and enable accelerated development of new applications. </a:t>
            </a:r>
          </a:p>
          <a:p>
            <a:endParaRPr lang="en-US" sz="2000" b="1" dirty="0">
              <a:latin typeface="+mn-lt"/>
            </a:endParaRPr>
          </a:p>
          <a:p>
            <a:r>
              <a:rPr lang="en-US" sz="2000" b="1" dirty="0">
                <a:latin typeface="+mn-lt"/>
              </a:rPr>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to Expect from this Class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1987662"/>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dirty="0"/>
              <a:t>This concept aligns with General Stanley </a:t>
            </a:r>
            <a:r>
              <a:rPr lang="en-US" sz="1800" dirty="0" err="1"/>
              <a:t>McChrystal’s</a:t>
            </a:r>
            <a:r>
              <a:rPr lang="en-US" sz="1800" dirty="0"/>
              <a:t> recent work </a:t>
            </a:r>
            <a:r>
              <a:rPr lang="en-US" sz="1800" dirty="0">
                <a:hlinkClick r:id="rId3"/>
              </a:rPr>
              <a:t>Team of Teams</a:t>
            </a:r>
            <a:r>
              <a:rPr lang="en-US" sz="1800" dirty="0"/>
              <a:t>. </a:t>
            </a:r>
          </a:p>
          <a:p>
            <a:pPr>
              <a:spcBef>
                <a:spcPts val="600"/>
              </a:spcBef>
            </a:pPr>
            <a:r>
              <a:rPr lang="en-US" sz="1600" dirty="0"/>
              <a:t>As </a:t>
            </a:r>
            <a:r>
              <a:rPr lang="en-US" sz="1600" dirty="0" err="1"/>
              <a:t>McChrystal</a:t>
            </a:r>
            <a:r>
              <a:rPr lang="en-US" sz="1600" dirty="0"/>
              <a:t> writes: “To defeat a network, we had to become a network.“</a:t>
            </a:r>
          </a:p>
          <a:p>
            <a:pPr>
              <a:spcBef>
                <a:spcPts val="600"/>
              </a:spcBef>
            </a:pPr>
            <a:r>
              <a:rPr lang="en-US" sz="1600" dirty="0"/>
              <a:t>A network in this context is a collection of small cross-functional teams that have been empowered to self-organize, self-manage, and self-execute.</a:t>
            </a:r>
          </a:p>
          <a:p>
            <a:pPr>
              <a:spcBef>
                <a:spcPts val="600"/>
              </a:spcBef>
            </a:pPr>
            <a:r>
              <a:rPr lang="en-US" sz="1600" dirty="0"/>
              <a:t>Teams are enabled to become a ‘network’ by a Service Oriented Architecture (SOA) and have done so at various adopted of SOA such as AWS, Netflix et </a:t>
            </a:r>
            <a:r>
              <a:rPr lang="en-US" sz="1600" dirty="0" err="1"/>
              <a:t>tal</a:t>
            </a:r>
            <a:endParaRPr lang="en-US" sz="1600" dirty="0"/>
          </a:p>
          <a:p>
            <a:pPr>
              <a:spcBef>
                <a:spcPts val="600"/>
              </a:spcBef>
            </a:pPr>
            <a:r>
              <a:rPr lang="en-US" sz="160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solidFill>
                  <a:schemeClr val="tx1"/>
                </a:solidFill>
              </a:rPr>
              <a:t>Before diving into Microservices Patterns, let’s walk through a Sample Monolithic Application.</a:t>
            </a:r>
          </a:p>
          <a:p>
            <a:pPr fontAlgn="auto">
              <a:spcAft>
                <a:spcPts val="0"/>
              </a:spcAft>
            </a:pPr>
            <a:endParaRPr lang="en-US" sz="2400" dirty="0">
              <a:solidFill>
                <a:schemeClr val="tx1"/>
              </a:solidFill>
            </a:endParaRPr>
          </a:p>
          <a:p>
            <a:pPr fontAlgn="auto">
              <a:spcAft>
                <a:spcPts val="0"/>
              </a:spcAft>
            </a:pPr>
            <a:r>
              <a:rPr lang="en-US" sz="2400" dirty="0">
                <a:solidFill>
                  <a:schemeClr val="tx1"/>
                </a:solidFill>
              </a:rPr>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Exercise 1.1 Monolithic App in Java</a:t>
            </a:r>
          </a:p>
        </p:txBody>
      </p:sp>
      <p:sp>
        <p:nvSpPr>
          <p:cNvPr id="3" name="Content Placeholder 2"/>
          <p:cNvSpPr>
            <a:spLocks noGrp="1"/>
          </p:cNvSpPr>
          <p:nvPr>
            <p:ph idx="1"/>
          </p:nvPr>
        </p:nvSpPr>
        <p:spPr>
          <a:xfrm>
            <a:off x="628650" y="2128837"/>
            <a:ext cx="7886700" cy="3967163"/>
          </a:xfrm>
        </p:spPr>
        <p:txBody>
          <a:bodyPr>
            <a:normAutofit fontScale="62500" lnSpcReduction="2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lnSpc>
                <a:spcPct val="170000"/>
              </a:lnSpc>
              <a:buNone/>
            </a:pPr>
            <a:r>
              <a:rPr lang="en-US" sz="2000" dirty="0"/>
              <a:t>Step by Step Instruction to complete the exercise</a:t>
            </a:r>
          </a:p>
          <a:p>
            <a:pPr marL="0" indent="0">
              <a:lnSpc>
                <a:spcPct val="170000"/>
              </a:lnSpc>
              <a:buNone/>
            </a:pPr>
            <a:r>
              <a:rPr lang="en-US" sz="2000" dirty="0">
                <a:hlinkClick r:id="rId3"/>
              </a:rPr>
              <a:t>https://github.com/techtown-training/microservices-bootcamp/blob/master/exercise/exercise1.1-monolithic_java_project.md</a:t>
            </a:r>
            <a:endParaRPr lang="en-US" sz="2000" dirty="0"/>
          </a:p>
          <a:p>
            <a:pPr marL="0" indent="0">
              <a:lnSpc>
                <a:spcPct val="170000"/>
              </a:lnSpc>
              <a:buNone/>
            </a:pPr>
            <a:endParaRPr lang="en-US" sz="2000" dirty="0"/>
          </a:p>
          <a:p>
            <a:pPr marL="0" indent="0">
              <a:lnSpc>
                <a:spcPct val="170000"/>
              </a:lnSpc>
              <a:buNone/>
            </a:pPr>
            <a:r>
              <a:rPr lang="en-US" sz="2000" dirty="0"/>
              <a:t>The source code can be found here !!</a:t>
            </a:r>
          </a:p>
          <a:p>
            <a:pPr marL="0" indent="0">
              <a:lnSpc>
                <a:spcPct val="170000"/>
              </a:lnSpc>
              <a:buNone/>
            </a:pPr>
            <a:r>
              <a:rPr lang="en-US" sz="2000" dirty="0">
                <a:solidFill>
                  <a:srgbClr val="0070C0"/>
                </a:solidFill>
                <a:hlinkClick r:id="rId4"/>
              </a:rPr>
              <a:t>https://github.com/techtown-training/microservices-bootcamp/tree/master/exercise/src_code/microservices_monolithic_docker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685800" y="1366837"/>
            <a:ext cx="7772400" cy="1066800"/>
            <a:chOff x="750815" y="2971800"/>
            <a:chExt cx="4278385"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750815" y="2971800"/>
              <a:ext cx="773185"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id</a:t>
            </a:r>
          </a:p>
          <a:p>
            <a:pPr marL="285750" indent="-285750">
              <a:buFont typeface="Arial" panose="020B0604020202020204" pitchFamily="34" charset="0"/>
              <a:buChar char="•"/>
            </a:pPr>
            <a:r>
              <a:rPr lang="en-US" sz="1600" dirty="0" err="1"/>
              <a:t>sku</a:t>
            </a:r>
            <a:endParaRPr lang="en-US" sz="1600" dirty="0"/>
          </a:p>
          <a:p>
            <a:pPr marL="285750" indent="-285750">
              <a:buFont typeface="Arial" panose="020B0604020202020204" pitchFamily="34" charset="0"/>
              <a:buChar char="•"/>
            </a:pPr>
            <a:r>
              <a:rPr lang="en-US" sz="1600" dirty="0"/>
              <a:t>availability</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88971" cy="369332"/>
          </a:xfrm>
          <a:prstGeom prst="rect">
            <a:avLst/>
          </a:prstGeom>
          <a:noFill/>
        </p:spPr>
        <p:txBody>
          <a:bodyPr wrap="none" rtlCol="0">
            <a:spAutoFit/>
          </a:bodyPr>
          <a:lstStyle/>
          <a:p>
            <a:r>
              <a:rPr lang="en-US" dirty="0">
                <a:solidFill>
                  <a:schemeClr val="accent3">
                    <a:lumMod val="75000"/>
                  </a:schemeClr>
                </a:solidFill>
                <a:latin typeface="+mn-lt"/>
              </a:rPr>
              <a:t>Stock</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74356" y="2013466"/>
            <a:ext cx="1345044"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729512" cy="369332"/>
          </a:xfrm>
          <a:prstGeom prst="rect">
            <a:avLst/>
          </a:prstGeom>
          <a:noFill/>
        </p:spPr>
        <p:txBody>
          <a:bodyPr wrap="none" rtlCol="0">
            <a:spAutoFit/>
          </a:bodyPr>
          <a:lstStyle/>
          <a:p>
            <a:r>
              <a:rPr lang="en-US" dirty="0">
                <a:solidFill>
                  <a:schemeClr val="accent3">
                    <a:lumMod val="75000"/>
                  </a:schemeClr>
                </a:solidFill>
                <a:latin typeface="+mn-lt"/>
              </a:rPr>
              <a:t>Get stock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669740" y="5789397"/>
            <a:ext cx="5756128" cy="369332"/>
          </a:xfrm>
          <a:prstGeom prst="rect">
            <a:avLst/>
          </a:prstGeom>
          <a:noFill/>
        </p:spPr>
        <p:txBody>
          <a:bodyPr wrap="none" rtlCol="0">
            <a:spAutoFit/>
          </a:bodyPr>
          <a:lstStyle/>
          <a:p>
            <a:r>
              <a:rPr lang="en-US" dirty="0">
                <a:solidFill>
                  <a:srgbClr val="7030A0"/>
                </a:solidFill>
                <a:latin typeface="+mn-lt"/>
              </a:rPr>
              <a:t>Output combined product detail</a:t>
            </a:r>
            <a:r>
              <a:rPr lang="en-US" b="1" dirty="0">
                <a:solidFill>
                  <a:srgbClr val="7030A0"/>
                </a:solidFill>
                <a:latin typeface="+mn-lt"/>
              </a:rPr>
              <a:t> using both </a:t>
            </a:r>
            <a:r>
              <a:rPr lang="en-US" b="1" dirty="0" err="1">
                <a:solidFill>
                  <a:srgbClr val="7030A0"/>
                </a:solidFill>
                <a:latin typeface="+mn-lt"/>
              </a:rPr>
              <a:t>redis</a:t>
            </a:r>
            <a:r>
              <a:rPr lang="en-US" b="1" dirty="0">
                <a:solidFill>
                  <a:srgbClr val="7030A0"/>
                </a:solidFill>
                <a:latin typeface="+mn-lt"/>
              </a:rPr>
              <a:t> databases</a:t>
            </a:r>
            <a:endParaRPr lang="en-US" dirty="0">
              <a:solidFill>
                <a:srgbClr val="7030A0"/>
              </a:solidFill>
              <a:latin typeface="+mn-lt"/>
            </a:endParaRP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707613" y="3431269"/>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2" name="TextBox 41">
            <a:extLst>
              <a:ext uri="{FF2B5EF4-FFF2-40B4-BE49-F238E27FC236}">
                <a16:creationId xmlns:a16="http://schemas.microsoft.com/office/drawing/2014/main" id="{CD96C4C5-B57F-4D2A-B1AC-B113052AC8EB}"/>
              </a:ext>
            </a:extLst>
          </p:cNvPr>
          <p:cNvSpPr txBox="1"/>
          <p:nvPr/>
        </p:nvSpPr>
        <p:spPr>
          <a:xfrm>
            <a:off x="5411418" y="3709521"/>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918206" y="2934402"/>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122620" y="6251352"/>
            <a:ext cx="7239001" cy="707886"/>
          </a:xfrm>
          <a:prstGeom prst="rect">
            <a:avLst/>
          </a:prstGeom>
          <a:noFill/>
        </p:spPr>
        <p:txBody>
          <a:bodyPr wrap="square" rtlCol="0">
            <a:spAutoFit/>
          </a:bodyPr>
          <a:lstStyle/>
          <a:p>
            <a:r>
              <a:rPr lang="en-US" sz="1400" dirty="0">
                <a:latin typeface="+mn-lt"/>
                <a:hlinkClick r:id="rId3"/>
              </a:rPr>
              <a:t>https://github.com/techtown-training/microservices-bootcamp/blob/master/exercise/src_code/microservices_monolithic_docker/README.md</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4697F8AB-C928-6046-AB99-279CEF180D0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3206" y="1251234"/>
            <a:ext cx="3237222" cy="4649540"/>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1600200" y="1861551"/>
            <a:ext cx="2547834" cy="13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p:cNvCxnSpPr>
          <p:nvPr/>
        </p:nvCxnSpPr>
        <p:spPr>
          <a:xfrm flipV="1">
            <a:off x="1752600" y="3623834"/>
            <a:ext cx="2989521" cy="4175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a:off x="2133600" y="2935273"/>
            <a:ext cx="1282126" cy="0"/>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881F29-79A1-4D34-817B-D78F620BFE61}"/>
              </a:ext>
            </a:extLst>
          </p:cNvPr>
          <p:cNvSpPr txBox="1"/>
          <p:nvPr/>
        </p:nvSpPr>
        <p:spPr>
          <a:xfrm>
            <a:off x="3415726" y="2673663"/>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cxnSp>
        <p:nvCxnSpPr>
          <p:cNvPr id="38" name="Straight Arrow Connector 37">
            <a:extLst>
              <a:ext uri="{FF2B5EF4-FFF2-40B4-BE49-F238E27FC236}">
                <a16:creationId xmlns:a16="http://schemas.microsoft.com/office/drawing/2014/main" id="{3DB46F72-6AE4-4956-906F-FB4113784678}"/>
              </a:ext>
            </a:extLst>
          </p:cNvPr>
          <p:cNvCxnSpPr>
            <a:cxnSpLocks/>
          </p:cNvCxnSpPr>
          <p:nvPr/>
        </p:nvCxnSpPr>
        <p:spPr>
          <a:xfrm flipV="1">
            <a:off x="2286000" y="4017298"/>
            <a:ext cx="3225038" cy="110124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2438400" y="3088291"/>
            <a:ext cx="2479806" cy="15388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7886700" cy="1158872"/>
          </a:xfrm>
        </p:spPr>
        <p:txBody>
          <a:bodyPr/>
          <a:lstStyle/>
          <a:p>
            <a:r>
              <a:rPr lang="en-US" dirty="0"/>
              <a:t>Patterns</a:t>
            </a:r>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 y="1082672"/>
            <a:ext cx="9144000"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5000" r="-5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Microservices</a:t>
            </a:r>
          </a:p>
        </p:txBody>
      </p:sp>
      <p:sp>
        <p:nvSpPr>
          <p:cNvPr id="7" name="Text Placeholder 6"/>
          <p:cNvSpPr>
            <a:spLocks noGrp="1"/>
          </p:cNvSpPr>
          <p:nvPr>
            <p:ph type="body" idx="1"/>
          </p:nvPr>
        </p:nvSpPr>
        <p:spPr/>
        <p:txBody>
          <a:bodyPr>
            <a:normAutofit fontScale="92500" lnSpcReduction="20000"/>
          </a:bodyPr>
          <a:lstStyle/>
          <a:p>
            <a:r>
              <a:rPr lang="en-US" dirty="0"/>
              <a:t>Part 1</a:t>
            </a:r>
          </a:p>
          <a:p>
            <a:endParaRPr lang="en-US" dirty="0"/>
          </a:p>
          <a:p>
            <a:endParaRPr lang="en-US" dirty="0"/>
          </a:p>
          <a:p>
            <a:r>
              <a:rPr lang="en-US" dirty="0"/>
              <a:t>Microservices is defined as a loosely-coupled, service-oriented architecture with bounded context. </a:t>
            </a:r>
          </a:p>
          <a:p>
            <a:endParaRPr lang="en-US" dirty="0"/>
          </a:p>
        </p:txBody>
      </p:sp>
    </p:spTree>
    <p:extLst>
      <p:ext uri="{BB962C8B-B14F-4D97-AF65-F5344CB8AC3E}">
        <p14:creationId xmlns:p14="http://schemas.microsoft.com/office/powerpoint/2010/main" val="16287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143000"/>
            <a:ext cx="8213680" cy="2554545"/>
          </a:xfrm>
          <a:prstGeom prst="rect">
            <a:avLst/>
          </a:prstGeom>
          <a:noFill/>
        </p:spPr>
        <p:txBody>
          <a:bodyPr wrap="square" rtlCol="0">
            <a:spAutoFit/>
          </a:bodyPr>
          <a:lstStyle/>
          <a:p>
            <a:pPr>
              <a:buClr>
                <a:schemeClr val="accent3"/>
              </a:buClr>
            </a:pPr>
            <a:r>
              <a:rPr lang="en-US" sz="1600" b="1" dirty="0">
                <a:latin typeface="+mn-lt"/>
              </a:rPr>
              <a:t>Shared Database</a:t>
            </a:r>
          </a:p>
          <a:p>
            <a:pPr>
              <a:buClr>
                <a:schemeClr val="accent3"/>
              </a:buClr>
            </a:pPr>
            <a:r>
              <a:rPr lang="en-US" sz="1600" dirty="0">
                <a:latin typeface="+mn-lt"/>
              </a:rPr>
              <a:t>Use a (single) database shared by multiple services. Local ACID transactions.</a:t>
            </a:r>
          </a:p>
          <a:p>
            <a:pPr>
              <a:buClr>
                <a:schemeClr val="accent3"/>
              </a:buClr>
            </a:pPr>
            <a:endParaRPr lang="en-US" sz="1600" dirty="0">
              <a:latin typeface="+mn-lt"/>
            </a:endParaRPr>
          </a:p>
          <a:p>
            <a:pPr>
              <a:buClr>
                <a:schemeClr val="accent3"/>
              </a:buClr>
            </a:pPr>
            <a:r>
              <a:rPr lang="en-US" sz="1600" b="1" dirty="0">
                <a:latin typeface="+mn-lt"/>
              </a:rPr>
              <a:t>Benefits: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Straightforward ACID transactions to enforce data consistency</a:t>
            </a:r>
          </a:p>
          <a:p>
            <a:pPr marL="285750" indent="-285750">
              <a:buClr>
                <a:schemeClr val="accent3"/>
              </a:buClr>
              <a:buFont typeface="Arial" panose="020B0604020202020204" pitchFamily="34" charset="0"/>
              <a:buChar char="•"/>
            </a:pPr>
            <a:r>
              <a:rPr lang="en-US" sz="1600" dirty="0">
                <a:latin typeface="+mn-lt"/>
              </a:rPr>
              <a:t>Single database is simpler to operate</a:t>
            </a:r>
          </a:p>
          <a:p>
            <a:pPr>
              <a:buClr>
                <a:schemeClr val="accent3"/>
              </a:buClr>
            </a:pPr>
            <a:endParaRPr lang="en-US" sz="1600" dirty="0">
              <a:latin typeface="+mn-lt"/>
            </a:endParaRPr>
          </a:p>
          <a:p>
            <a:pPr>
              <a:buClr>
                <a:schemeClr val="accent3"/>
              </a:buClr>
            </a:pPr>
            <a:r>
              <a:rPr lang="en-US" sz="1600" b="1" dirty="0">
                <a:latin typeface="+mn-lt"/>
              </a:rPr>
              <a:t>Drawbacks:</a:t>
            </a:r>
            <a:endParaRPr lang="en-US" sz="1600" dirty="0">
              <a:latin typeface="+mn-lt"/>
            </a:endParaRPr>
          </a:p>
          <a:p>
            <a:pPr marL="285750" indent="-285750">
              <a:buClr>
                <a:schemeClr val="accent3"/>
              </a:buClr>
              <a:buFont typeface="Arial" panose="020B0604020202020204" pitchFamily="34" charset="0"/>
              <a:buChar char="•"/>
            </a:pPr>
            <a:r>
              <a:rPr lang="en-US" sz="1600" dirty="0">
                <a:latin typeface="+mn-lt"/>
              </a:rPr>
              <a:t>Since all services access the same database, interference and transaction locks on the table.</a:t>
            </a:r>
          </a:p>
          <a:p>
            <a:pPr marL="285750" indent="-285750">
              <a:buClr>
                <a:schemeClr val="accent3"/>
              </a:buClr>
              <a:buFont typeface="Arial" panose="020B0604020202020204" pitchFamily="34" charset="0"/>
              <a:buChar char="•"/>
            </a:pPr>
            <a:r>
              <a:rPr lang="en-US" sz="1600" dirty="0">
                <a:latin typeface="+mn-lt"/>
              </a:rPr>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83329" y="3733800"/>
            <a:ext cx="3905795" cy="2238688"/>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Clr>
                <a:schemeClr val="accent3"/>
              </a:buClr>
              <a:buFont typeface="Wingdings" panose="05000000000000000000" pitchFamily="2" charset="2"/>
              <a:buChar char="q"/>
            </a:pPr>
            <a:r>
              <a:rPr lang="en-US" sz="1400" dirty="0">
                <a:latin typeface="+mn-lt"/>
              </a:rPr>
              <a:t>For consistency; may need to implement capability to roll back (</a:t>
            </a:r>
            <a:r>
              <a:rPr lang="en-US" sz="1400" b="1" dirty="0">
                <a:latin typeface="+mn-lt"/>
              </a:rPr>
              <a:t>Saga</a:t>
            </a:r>
            <a:r>
              <a:rPr lang="en-US" sz="1400" dirty="0">
                <a:latin typeface="+mn-lt"/>
              </a:rPr>
              <a:t> pattern)</a:t>
            </a:r>
          </a:p>
          <a:p>
            <a:pPr marL="285750" indent="-285750">
              <a:buClr>
                <a:schemeClr val="accent3"/>
              </a:buClr>
              <a:buFont typeface="Wingdings" panose="05000000000000000000" pitchFamily="2" charset="2"/>
              <a:buChar char="q"/>
            </a:pPr>
            <a:r>
              <a:rPr lang="en-US" sz="1400" dirty="0">
                <a:latin typeface="+mn-lt"/>
              </a:rPr>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pPr>
              <a:buClr>
                <a:schemeClr val="accent3"/>
              </a:buClr>
            </a:pPr>
            <a:r>
              <a:rPr lang="en-US" sz="1400" b="1" dirty="0">
                <a:latin typeface="+mn-lt"/>
              </a:rPr>
              <a:t>Database Per Service</a:t>
            </a:r>
          </a:p>
          <a:p>
            <a:pPr>
              <a:buClr>
                <a:schemeClr val="accent3"/>
              </a:buClr>
            </a:pPr>
            <a:r>
              <a:rPr lang="en-US" sz="1400" dirty="0">
                <a:latin typeface="+mn-lt"/>
              </a:rPr>
              <a:t>Every Microservice has its own persistent data and accessible only via its API</a:t>
            </a:r>
          </a:p>
          <a:p>
            <a:pPr>
              <a:buClr>
                <a:schemeClr val="accent3"/>
              </a:buClr>
            </a:pPr>
            <a:r>
              <a:rPr lang="en-US" sz="1400" dirty="0">
                <a:latin typeface="+mn-lt"/>
              </a:rPr>
              <a:t>E.g. Private-tables-per-service; Schema-per-service; Database-server-per-service</a:t>
            </a:r>
          </a:p>
          <a:p>
            <a:pPr>
              <a:buClr>
                <a:schemeClr val="accent3"/>
              </a:buClr>
            </a:pPr>
            <a:endParaRPr lang="en-US" sz="1400" dirty="0">
              <a:latin typeface="+mn-lt"/>
            </a:endParaRPr>
          </a:p>
          <a:p>
            <a:pPr>
              <a:buClr>
                <a:schemeClr val="accent3"/>
              </a:buClr>
            </a:pPr>
            <a:endParaRPr lang="en-US" sz="1400" dirty="0">
              <a:latin typeface="+mn-lt"/>
            </a:endParaRPr>
          </a:p>
          <a:p>
            <a:pPr>
              <a:buClr>
                <a:schemeClr val="accent3"/>
              </a:buClr>
            </a:pPr>
            <a:r>
              <a:rPr lang="en-US" sz="1400" b="1" dirty="0">
                <a:latin typeface="+mn-lt"/>
              </a:rPr>
              <a:t>Benefits: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Ensures loose coupling</a:t>
            </a:r>
          </a:p>
          <a:p>
            <a:pPr marL="285750" indent="-285750">
              <a:buClr>
                <a:schemeClr val="accent3"/>
              </a:buClr>
              <a:buFont typeface="Arial" panose="020B0604020202020204" pitchFamily="34" charset="0"/>
              <a:buChar char="•"/>
            </a:pPr>
            <a:r>
              <a:rPr lang="en-US" sz="1400" dirty="0">
                <a:latin typeface="+mn-lt"/>
              </a:rPr>
              <a:t>Each service can use the type of database that is best suited to its needs. E.g., text searches could use </a:t>
            </a:r>
            <a:r>
              <a:rPr lang="en-US" sz="1400" dirty="0" err="1">
                <a:latin typeface="+mn-lt"/>
              </a:rPr>
              <a:t>ElasticSearch</a:t>
            </a:r>
            <a:r>
              <a:rPr lang="en-US" sz="1400" dirty="0">
                <a:latin typeface="+mn-lt"/>
              </a:rPr>
              <a:t>; social graph could use Neo4j.</a:t>
            </a:r>
          </a:p>
          <a:p>
            <a:pPr>
              <a:buClr>
                <a:schemeClr val="accent3"/>
              </a:buClr>
            </a:pPr>
            <a:endParaRPr lang="en-US" sz="1400" dirty="0">
              <a:latin typeface="+mn-lt"/>
            </a:endParaRPr>
          </a:p>
          <a:p>
            <a:pPr>
              <a:buClr>
                <a:schemeClr val="accent3"/>
              </a:buClr>
            </a:pPr>
            <a:r>
              <a:rPr lang="en-US" sz="1400" b="1" dirty="0">
                <a:latin typeface="+mn-lt"/>
              </a:rPr>
              <a:t>Drawbacks: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219200"/>
            <a:ext cx="4495802" cy="1938992"/>
          </a:xfrm>
          <a:prstGeom prst="rect">
            <a:avLst/>
          </a:prstGeom>
          <a:noFill/>
        </p:spPr>
        <p:txBody>
          <a:bodyPr wrap="square" rtlCol="0">
            <a:spAutoFit/>
          </a:bodyPr>
          <a:lstStyle/>
          <a:p>
            <a:pPr>
              <a:lnSpc>
                <a:spcPct val="150000"/>
              </a:lnSpc>
              <a:buClr>
                <a:schemeClr val="accent3"/>
              </a:buClr>
            </a:pPr>
            <a:r>
              <a:rPr lang="en-US" sz="1600" b="1" dirty="0">
                <a:latin typeface="+mn-lt"/>
              </a:rPr>
              <a:t>Saga Pattern</a:t>
            </a:r>
          </a:p>
          <a:p>
            <a:pPr marL="285750" indent="-285750">
              <a:lnSpc>
                <a:spcPct val="150000"/>
              </a:lnSpc>
              <a:buClr>
                <a:schemeClr val="accent3"/>
              </a:buClr>
              <a:buFont typeface="Arial" charset="0"/>
              <a:buChar char="•"/>
            </a:pPr>
            <a:r>
              <a:rPr lang="en-US" sz="1600" b="1" dirty="0">
                <a:latin typeface="+mn-lt"/>
              </a:rPr>
              <a:t>Grouping transactions with the capability to undo changes if the transaction fails</a:t>
            </a:r>
          </a:p>
          <a:p>
            <a:pPr marL="285750" indent="-285750">
              <a:lnSpc>
                <a:spcPct val="150000"/>
              </a:lnSpc>
              <a:buClr>
                <a:schemeClr val="accent3"/>
              </a:buClr>
              <a:buFont typeface="Arial" charset="0"/>
              <a:buChar char="•"/>
            </a:pPr>
            <a:r>
              <a:rPr lang="en-US" sz="1600" b="1" dirty="0">
                <a:latin typeface="+mn-lt"/>
              </a:rPr>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3021533" cy="830997"/>
          </a:xfrm>
          <a:prstGeom prst="rect">
            <a:avLst/>
          </a:prstGeom>
          <a:noFill/>
        </p:spPr>
        <p:txBody>
          <a:bodyPr wrap="none" rtlCol="0">
            <a:spAutoFit/>
          </a:bodyPr>
          <a:lstStyle/>
          <a:p>
            <a:r>
              <a:rPr lang="en-US" sz="1600" dirty="0">
                <a:latin typeface="+mn-lt"/>
              </a:rPr>
              <a:t>How to reliably/atomically publish</a:t>
            </a:r>
          </a:p>
          <a:p>
            <a:r>
              <a:rPr lang="en-US" sz="1600" dirty="0">
                <a:latin typeface="+mn-lt"/>
              </a:rPr>
              <a:t>events whenever state changes?</a:t>
            </a:r>
          </a:p>
          <a:p>
            <a:r>
              <a:rPr lang="en-US" sz="1600" dirty="0">
                <a:latin typeface="+mn-lt"/>
              </a:rPr>
              <a:t>Solution can be </a:t>
            </a:r>
            <a:r>
              <a:rPr lang="en-US" sz="1600" b="1" dirty="0">
                <a:latin typeface="+mn-lt"/>
              </a:rPr>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10772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latin typeface="+mn-lt"/>
              </a:rPr>
              <a:t>Persists the state of a business entity as a sequence of state-changing events – in Event Store</a:t>
            </a:r>
          </a:p>
          <a:p>
            <a:pPr marL="285750" indent="-285750">
              <a:buClr>
                <a:schemeClr val="accent3"/>
              </a:buClr>
              <a:buFont typeface="Arial" panose="020B0604020202020204" pitchFamily="34" charset="0"/>
              <a:buChar char="•"/>
            </a:pPr>
            <a:r>
              <a:rPr lang="en-US" sz="1600" dirty="0">
                <a:latin typeface="+mn-lt"/>
              </a:rPr>
              <a:t>The store has APIs for adding, retrieving an entity’s events and subscribe to events.</a:t>
            </a:r>
          </a:p>
          <a:p>
            <a:pPr marL="285750" indent="-285750">
              <a:buClr>
                <a:schemeClr val="accent3"/>
              </a:buClr>
              <a:buFont typeface="Arial" panose="020B0604020202020204" pitchFamily="34" charset="0"/>
              <a:buChar char="•"/>
            </a:pPr>
            <a:r>
              <a:rPr lang="en-US" sz="1600" dirty="0">
                <a:latin typeface="+mn-lt"/>
              </a:rPr>
              <a:t>The store is like a message broker; A new event is delivered to all interested subscribers.</a:t>
            </a:r>
          </a:p>
          <a:p>
            <a:pPr marL="285750" indent="-285750">
              <a:buClr>
                <a:schemeClr val="accent3"/>
              </a:buClr>
              <a:buFont typeface="Arial" panose="020B0604020202020204" pitchFamily="34" charset="0"/>
              <a:buChar char="•"/>
            </a:pPr>
            <a:r>
              <a:rPr lang="en-US" sz="1600" dirty="0">
                <a:latin typeface="+mn-lt"/>
              </a:rPr>
              <a:t>E.g. the Order is saved as sequence of events, and </a:t>
            </a:r>
            <a:r>
              <a:rPr lang="en-US" sz="1600" dirty="0" err="1">
                <a:latin typeface="+mn-lt"/>
              </a:rPr>
              <a:t>customerService</a:t>
            </a:r>
            <a:r>
              <a:rPr lang="en-US" sz="1600" dirty="0">
                <a:latin typeface="+mn-lt"/>
              </a:rPr>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Reliably publish events whenever state changes</a:t>
            </a: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dirty="0">
                <a:latin typeface="+mn-lt"/>
              </a:rPr>
              <a:t>Difficult to design (unconventional)</a:t>
            </a:r>
          </a:p>
          <a:p>
            <a:pPr marL="285750" indent="-285750">
              <a:buClr>
                <a:schemeClr val="accent3"/>
              </a:buClr>
              <a:buFont typeface="Arial" panose="020B0604020202020204" pitchFamily="34" charset="0"/>
              <a:buChar char="•"/>
            </a:pPr>
            <a:r>
              <a:rPr lang="en-US" sz="1400" dirty="0">
                <a:latin typeface="+mn-lt"/>
              </a:rPr>
              <a:t>The event store is difficult to query since it requires typical queries to reconstruct the state of the business entities - complex and inefficient --- </a:t>
            </a:r>
            <a:r>
              <a:rPr lang="en-US" sz="1400" b="1" dirty="0">
                <a:solidFill>
                  <a:srgbClr val="FF0000"/>
                </a:solidFill>
                <a:latin typeface="+mn-lt"/>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075253"/>
            <a:ext cx="8382002" cy="2277547"/>
          </a:xfrm>
          <a:prstGeom prst="rect">
            <a:avLst/>
          </a:prstGeom>
          <a:noFill/>
        </p:spPr>
        <p:txBody>
          <a:bodyPr wrap="square" rtlCol="0">
            <a:spAutoFit/>
          </a:bodyPr>
          <a:lstStyle/>
          <a:p>
            <a:pPr>
              <a:buClr>
                <a:schemeClr val="accent3"/>
              </a:buClr>
            </a:pPr>
            <a:r>
              <a:rPr lang="en-US" sz="1600" dirty="0">
                <a:latin typeface="+mn-lt"/>
              </a:rPr>
              <a:t>Split the application into two parts:</a:t>
            </a:r>
          </a:p>
          <a:p>
            <a:pPr marL="285750" indent="-285750">
              <a:buClr>
                <a:schemeClr val="accent3"/>
              </a:buClr>
              <a:buFont typeface="Arial" panose="020B0604020202020204" pitchFamily="34" charset="0"/>
              <a:buChar char="•"/>
            </a:pPr>
            <a:r>
              <a:rPr lang="en-US" sz="1600" b="1" dirty="0">
                <a:latin typeface="+mn-lt"/>
              </a:rPr>
              <a:t>Command-side</a:t>
            </a:r>
            <a:r>
              <a:rPr lang="en-US" sz="1600" dirty="0">
                <a:latin typeface="+mn-lt"/>
              </a:rPr>
              <a:t>: handles create, update, and delete requests and emits events when data changes.</a:t>
            </a:r>
          </a:p>
          <a:p>
            <a:pPr marL="285750" indent="-285750">
              <a:buClr>
                <a:schemeClr val="accent3"/>
              </a:buClr>
              <a:buFont typeface="Arial" panose="020B0604020202020204" pitchFamily="34" charset="0"/>
              <a:buChar char="•"/>
            </a:pPr>
            <a:r>
              <a:rPr lang="en-US" sz="1600" b="1" dirty="0">
                <a:latin typeface="+mn-lt"/>
              </a:rPr>
              <a:t>Query-side:</a:t>
            </a:r>
            <a:r>
              <a:rPr lang="en-US" sz="1600" dirty="0">
                <a:latin typeface="+mn-lt"/>
              </a:rPr>
              <a:t> handles queries by executing them against one or more materialized views that are kept up to date by subscribing to the stream of events emitted when data changes.</a:t>
            </a:r>
          </a:p>
          <a:p>
            <a:pPr>
              <a:buClr>
                <a:schemeClr val="accent3"/>
              </a:buClr>
            </a:pPr>
            <a:endParaRPr lang="en-US" sz="1600" dirty="0">
              <a:latin typeface="+mn-lt"/>
            </a:endParaRPr>
          </a:p>
          <a:p>
            <a:pPr>
              <a:buClr>
                <a:schemeClr val="accent3"/>
              </a:buClr>
            </a:pPr>
            <a:r>
              <a:rPr lang="en-US" sz="1600" dirty="0">
                <a:latin typeface="+mn-lt"/>
              </a:rPr>
              <a:t>A Command cannot return data and</a:t>
            </a:r>
          </a:p>
          <a:p>
            <a:pPr>
              <a:buClr>
                <a:schemeClr val="accent3"/>
              </a:buClr>
            </a:pPr>
            <a:r>
              <a:rPr lang="en-US" sz="1600" dirty="0">
                <a:latin typeface="+mn-lt"/>
              </a:rPr>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304800" y="3201412"/>
            <a:ext cx="3962400" cy="3046988"/>
          </a:xfrm>
          <a:prstGeom prst="rect">
            <a:avLst/>
          </a:prstGeom>
          <a:noFill/>
        </p:spPr>
        <p:txBody>
          <a:bodyPr wrap="square" rtlCol="0">
            <a:spAutoFit/>
          </a:bodyPr>
          <a:lstStyle/>
          <a:p>
            <a:pPr>
              <a:buClr>
                <a:schemeClr val="accent3"/>
              </a:buClr>
            </a:pPr>
            <a:r>
              <a:rPr lang="en-US" sz="1600" b="1" dirty="0">
                <a:latin typeface="+mn-lt"/>
              </a:rPr>
              <a:t>Use Case</a:t>
            </a:r>
          </a:p>
          <a:p>
            <a:pPr marL="285750" indent="-285750">
              <a:buClr>
                <a:schemeClr val="accent3"/>
              </a:buClr>
              <a:buFont typeface="Arial" panose="020B0604020202020204" pitchFamily="34" charset="0"/>
              <a:buChar char="•"/>
            </a:pPr>
            <a:r>
              <a:rPr lang="en-US" sz="1600" dirty="0">
                <a:latin typeface="+mn-lt"/>
              </a:rPr>
              <a:t>Get data from multiple different Aggregates</a:t>
            </a:r>
          </a:p>
          <a:p>
            <a:pPr marL="285750" indent="-285750">
              <a:buClr>
                <a:schemeClr val="accent3"/>
              </a:buClr>
              <a:buFont typeface="Arial" panose="020B0604020202020204" pitchFamily="34" charset="0"/>
              <a:buChar char="•"/>
            </a:pPr>
            <a:r>
              <a:rPr lang="en-US" sz="1600" dirty="0">
                <a:latin typeface="+mn-lt"/>
              </a:rPr>
              <a:t>Application has an imbalance in responsibility (read/writes)</a:t>
            </a:r>
          </a:p>
          <a:p>
            <a:pPr>
              <a:buClr>
                <a:schemeClr val="accent3"/>
              </a:buClr>
            </a:pPr>
            <a:endParaRPr lang="en-US" sz="1600" dirty="0">
              <a:latin typeface="+mn-lt"/>
            </a:endParaRPr>
          </a:p>
          <a:p>
            <a:pPr>
              <a:buClr>
                <a:schemeClr val="accent3"/>
              </a:buClr>
            </a:pPr>
            <a:r>
              <a:rPr lang="en-US" sz="1600" b="1" dirty="0">
                <a:latin typeface="+mn-lt"/>
              </a:rPr>
              <a:t>How to</a:t>
            </a:r>
          </a:p>
          <a:p>
            <a:pPr marL="285750" indent="-285750">
              <a:buClr>
                <a:schemeClr val="accent3"/>
              </a:buClr>
              <a:buFont typeface="Arial" panose="020B0604020202020204" pitchFamily="34" charset="0"/>
              <a:buChar char="•"/>
            </a:pPr>
            <a:r>
              <a:rPr lang="en-US" sz="1600" dirty="0">
                <a:latin typeface="+mn-lt"/>
              </a:rPr>
              <a:t>Two models talking to same date store (applications that require synchronous processing and immediate results.)</a:t>
            </a:r>
          </a:p>
          <a:p>
            <a:pPr marL="285750" indent="-285750">
              <a:buClr>
                <a:schemeClr val="accent3"/>
              </a:buClr>
              <a:buFont typeface="Arial" panose="020B0604020202020204" pitchFamily="34" charset="0"/>
              <a:buChar char="•"/>
            </a:pPr>
            <a:r>
              <a:rPr lang="en-US" sz="1600" dirty="0">
                <a:latin typeface="+mn-lt"/>
              </a:rPr>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985706"/>
          </a:xfrm>
          <a:prstGeom prst="rect">
            <a:avLst/>
          </a:prstGeom>
          <a:noFill/>
        </p:spPr>
        <p:txBody>
          <a:bodyPr wrap="square" rtlCol="0">
            <a:spAutoFit/>
          </a:bodyPr>
          <a:lstStyle/>
          <a:p>
            <a:pPr>
              <a:lnSpc>
                <a:spcPct val="150000"/>
              </a:lnSpc>
            </a:pPr>
            <a:r>
              <a:rPr lang="en-US" sz="1600" b="1" dirty="0">
                <a:latin typeface="+mn-lt"/>
              </a:rPr>
              <a:t>Perform Queries in Microservices Architecture</a:t>
            </a:r>
          </a:p>
          <a:p>
            <a:pPr marL="285750" indent="-285750">
              <a:lnSpc>
                <a:spcPct val="150000"/>
              </a:lnSpc>
              <a:buClr>
                <a:schemeClr val="accent3"/>
              </a:buClr>
              <a:buFont typeface="Arial" charset="0"/>
              <a:buChar char="•"/>
            </a:pPr>
            <a:r>
              <a:rPr lang="en-US" sz="1600" dirty="0">
                <a:latin typeface="+mn-lt"/>
              </a:rPr>
              <a:t>Implement a query by defining an </a:t>
            </a:r>
            <a:r>
              <a:rPr lang="en-US" sz="1600" i="1" dirty="0">
                <a:latin typeface="+mn-lt"/>
              </a:rPr>
              <a:t>API Composer</a:t>
            </a:r>
            <a:r>
              <a:rPr lang="en-US" sz="1600" dirty="0">
                <a:latin typeface="+mn-lt"/>
              </a:rPr>
              <a:t>, which invoking the services that own the data and performs an in-memory join of the results.</a:t>
            </a:r>
          </a:p>
          <a:p>
            <a:pPr marL="285750" indent="-285750">
              <a:lnSpc>
                <a:spcPct val="150000"/>
              </a:lnSpc>
              <a:buFont typeface="Arial" charset="0"/>
              <a:buChar char="•"/>
            </a:pPr>
            <a:endParaRPr lang="en-US" sz="1600" dirty="0">
              <a:latin typeface="+mn-lt"/>
            </a:endParaRPr>
          </a:p>
          <a:p>
            <a:r>
              <a:rPr lang="en-US" sz="1600" b="1" dirty="0">
                <a:latin typeface="+mn-lt"/>
              </a:rPr>
              <a:t>Benefits:</a:t>
            </a:r>
          </a:p>
          <a:p>
            <a:pPr marL="285750" indent="-285750">
              <a:buClr>
                <a:schemeClr val="accent3"/>
              </a:buClr>
              <a:buFont typeface="Arial" panose="020B0604020202020204" pitchFamily="34" charset="0"/>
              <a:buChar char="•"/>
            </a:pPr>
            <a:r>
              <a:rPr lang="en-US" sz="1600" dirty="0">
                <a:latin typeface="+mn-lt"/>
              </a:rPr>
              <a:t>It a simple way to query data in a Microservice architecture</a:t>
            </a:r>
          </a:p>
          <a:p>
            <a:endParaRPr lang="en-US" sz="1600" dirty="0">
              <a:latin typeface="+mn-lt"/>
            </a:endParaRPr>
          </a:p>
          <a:p>
            <a:r>
              <a:rPr lang="en-US" sz="1600" b="1" dirty="0">
                <a:latin typeface="+mn-lt"/>
              </a:rPr>
              <a:t>Drawbacks:</a:t>
            </a:r>
          </a:p>
          <a:p>
            <a:pPr marL="285750" indent="-285750">
              <a:buClr>
                <a:schemeClr val="accent3"/>
              </a:buClr>
              <a:buFont typeface="Arial" panose="020B0604020202020204" pitchFamily="34" charset="0"/>
              <a:buChar char="•"/>
            </a:pPr>
            <a:r>
              <a:rPr lang="en-US" sz="1600" dirty="0">
                <a:latin typeface="+mn-lt"/>
              </a:rPr>
              <a:t>Some queries would result in inefficient, in-memory joins of large datasets</a:t>
            </a:r>
            <a:r>
              <a:rPr lang="en-US" sz="1400" dirty="0"/>
              <a:t>.</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Clr>
                <a:schemeClr val="accent3"/>
              </a:buClr>
              <a:buFont typeface="Arial" charset="0"/>
              <a:buChar char="•"/>
            </a:pPr>
            <a:r>
              <a:rPr lang="en-US" sz="1400" dirty="0">
                <a:latin typeface="+mn-lt"/>
              </a:rPr>
              <a:t>Simple and familiar</a:t>
            </a:r>
          </a:p>
          <a:p>
            <a:pPr marL="285750" indent="-285750">
              <a:buClr>
                <a:schemeClr val="accent3"/>
              </a:buClr>
              <a:buFont typeface="Arial" charset="0"/>
              <a:buChar char="•"/>
            </a:pPr>
            <a:r>
              <a:rPr lang="en-US" sz="1400" dirty="0">
                <a:latin typeface="+mn-lt"/>
              </a:rPr>
              <a:t>Both client and service must be available</a:t>
            </a:r>
          </a:p>
          <a:p>
            <a:pPr marL="285750" indent="-285750">
              <a:buClr>
                <a:schemeClr val="accent3"/>
              </a:buClr>
              <a:buFont typeface="Arial" charset="0"/>
              <a:buChar char="•"/>
            </a:pPr>
            <a:r>
              <a:rPr lang="en-US" sz="1400" dirty="0">
                <a:latin typeface="+mn-lt"/>
              </a:rPr>
              <a:t>Only simple request and reply. Notifications, publish/subscribe, </a:t>
            </a:r>
            <a:r>
              <a:rPr lang="en-US" sz="1400" dirty="0" err="1">
                <a:latin typeface="+mn-lt"/>
              </a:rPr>
              <a:t>async</a:t>
            </a:r>
            <a:r>
              <a:rPr lang="en-US" sz="1400" dirty="0">
                <a:latin typeface="+mn-lt"/>
              </a:rPr>
              <a:t> communication not supported</a:t>
            </a:r>
          </a:p>
          <a:p>
            <a:pPr marL="285750" indent="-285750">
              <a:buClr>
                <a:schemeClr val="accent3"/>
              </a:buClr>
              <a:buFont typeface="Arial" charset="0"/>
              <a:buChar char="•"/>
            </a:pPr>
            <a:r>
              <a:rPr lang="en-US" sz="1400" dirty="0">
                <a:latin typeface="+mn-lt"/>
              </a:rPr>
              <a:t>E.g. Rest, Thrift</a:t>
            </a:r>
          </a:p>
        </p:txBody>
      </p:sp>
      <p:sp>
        <p:nvSpPr>
          <p:cNvPr id="13" name="TextBox 12"/>
          <p:cNvSpPr txBox="1"/>
          <p:nvPr/>
        </p:nvSpPr>
        <p:spPr>
          <a:xfrm>
            <a:off x="0" y="1370112"/>
            <a:ext cx="2362200" cy="2462213"/>
          </a:xfrm>
          <a:prstGeom prst="rect">
            <a:avLst/>
          </a:prstGeom>
          <a:noFill/>
        </p:spPr>
        <p:txBody>
          <a:bodyPr wrap="square" rtlCol="0">
            <a:spAutoFit/>
          </a:bodyPr>
          <a:lstStyle/>
          <a:p>
            <a:r>
              <a:rPr lang="en-US" sz="1400" b="1" dirty="0"/>
              <a:t>Messaging</a:t>
            </a:r>
          </a:p>
          <a:p>
            <a:pPr marL="285750" indent="-285750">
              <a:buClr>
                <a:schemeClr val="accent3"/>
              </a:buClr>
              <a:buFont typeface="Arial" charset="0"/>
              <a:buChar char="•"/>
            </a:pPr>
            <a:r>
              <a:rPr lang="en-US" sz="1400" dirty="0">
                <a:latin typeface="+mn-lt"/>
              </a:rPr>
              <a:t>Services communicate by sending asynchronous messages</a:t>
            </a:r>
          </a:p>
          <a:p>
            <a:pPr marL="285750" indent="-285750">
              <a:buClr>
                <a:schemeClr val="accent3"/>
              </a:buClr>
              <a:buFont typeface="Arial" charset="0"/>
              <a:buChar char="•"/>
            </a:pPr>
            <a:r>
              <a:rPr lang="en-US" sz="1400" dirty="0">
                <a:latin typeface="+mn-lt"/>
              </a:rPr>
              <a:t>Decouples client &amp; service</a:t>
            </a:r>
          </a:p>
          <a:p>
            <a:pPr marL="285750" indent="-285750">
              <a:buClr>
                <a:schemeClr val="accent3"/>
              </a:buClr>
              <a:buFont typeface="Arial" charset="0"/>
              <a:buChar char="•"/>
            </a:pPr>
            <a:r>
              <a:rPr lang="en-US" sz="1400" dirty="0">
                <a:latin typeface="+mn-lt"/>
              </a:rPr>
              <a:t>Must also install and maintain a broker (Kafka, </a:t>
            </a:r>
            <a:r>
              <a:rPr lang="en-US" sz="1400" dirty="0" err="1">
                <a:latin typeface="+mn-lt"/>
              </a:rPr>
              <a:t>RabbitMQ</a:t>
            </a:r>
            <a:r>
              <a:rPr lang="en-US" sz="1400" dirty="0">
                <a:latin typeface="+mn-lt"/>
              </a:rPr>
              <a:t>, </a:t>
            </a:r>
            <a:r>
              <a:rPr lang="en-US" sz="1400" dirty="0" err="1">
                <a:latin typeface="+mn-lt"/>
              </a:rPr>
              <a:t>etc</a:t>
            </a:r>
            <a:r>
              <a:rPr lang="en-US" sz="1400" dirty="0">
                <a:latin typeface="+mn-lt"/>
              </a:rPr>
              <a:t>)</a:t>
            </a:r>
          </a:p>
          <a:p>
            <a:pPr marL="285750" indent="-285750">
              <a:buClr>
                <a:schemeClr val="accent3"/>
              </a:buClr>
              <a:buFont typeface="Arial" charset="0"/>
              <a:buChar char="•"/>
            </a:pPr>
            <a:r>
              <a:rPr lang="en-US" sz="1400" dirty="0">
                <a:latin typeface="+mn-lt"/>
              </a:rPr>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1676400"/>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b="1" i="1" dirty="0">
                <a:solidFill>
                  <a:srgbClr val="E87722"/>
                </a:solidFill>
                <a:latin typeface="+mn-lt"/>
              </a:rPr>
              <a:t>“First I needed to shift my focus from moving pieces on the board to shaping the ecosystem.” </a:t>
            </a:r>
            <a:br>
              <a:rPr lang="en-US" sz="2400" b="1" i="1" dirty="0">
                <a:solidFill>
                  <a:srgbClr val="E87722"/>
                </a:solidFill>
                <a:latin typeface="+mn-lt"/>
              </a:rPr>
            </a:br>
            <a:endParaRPr lang="en-US" sz="2400" b="1" dirty="0">
              <a:solidFill>
                <a:srgbClr val="E87722"/>
              </a:solidFill>
              <a:latin typeface="+mn-lt"/>
            </a:endParaRPr>
          </a:p>
          <a:p>
            <a:pPr marL="0" indent="0" algn="r" defTabSz="1219170">
              <a:lnSpc>
                <a:spcPct val="100000"/>
              </a:lnSpc>
              <a:spcBef>
                <a:spcPts val="0"/>
              </a:spcBef>
              <a:spcAft>
                <a:spcPts val="0"/>
              </a:spcAft>
              <a:buNone/>
            </a:pPr>
            <a:r>
              <a:rPr lang="en-US" sz="1200" b="1" dirty="0">
                <a:solidFill>
                  <a:schemeClr val="accent4"/>
                </a:solidFill>
                <a:latin typeface="+mn-lt"/>
              </a:rPr>
              <a:t> – General S. </a:t>
            </a:r>
            <a:r>
              <a:rPr lang="en-US" sz="1200" b="1" dirty="0" err="1">
                <a:solidFill>
                  <a:schemeClr val="accent4"/>
                </a:solidFill>
                <a:latin typeface="+mn-lt"/>
              </a:rPr>
              <a:t>McChrystal</a:t>
            </a:r>
            <a:r>
              <a:rPr lang="en-US" sz="1200" b="1" dirty="0">
                <a:solidFill>
                  <a:schemeClr val="accent4"/>
                </a:solidFill>
                <a:latin typeface="+mn-lt"/>
              </a:rPr>
              <a:t>, </a:t>
            </a:r>
            <a:r>
              <a:rPr lang="en-US" sz="1200" b="1" i="1" dirty="0">
                <a:solidFill>
                  <a:schemeClr val="accent4"/>
                </a:solidFill>
                <a:latin typeface="+mn-lt"/>
              </a:rPr>
              <a:t>Team of Teams: New Rules of Engagement for a Complex World</a:t>
            </a:r>
          </a:p>
        </p:txBody>
      </p:sp>
      <p:sp>
        <p:nvSpPr>
          <p:cNvPr id="2" name="TextBox 1"/>
          <p:cNvSpPr txBox="1"/>
          <p:nvPr/>
        </p:nvSpPr>
        <p:spPr>
          <a:xfrm>
            <a:off x="648374" y="381000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676400"/>
            <a:ext cx="8382000" cy="3785652"/>
          </a:xfrm>
          <a:prstGeom prst="rect">
            <a:avLst/>
          </a:prstGeom>
          <a:noFill/>
        </p:spPr>
        <p:txBody>
          <a:bodyPr wrap="square" rtlCol="0">
            <a:spAutoFit/>
          </a:bodyPr>
          <a:lstStyle/>
          <a:p>
            <a:pPr>
              <a:lnSpc>
                <a:spcPct val="150000"/>
              </a:lnSpc>
            </a:pPr>
            <a:r>
              <a:rPr lang="en-US" sz="1600" b="1" dirty="0">
                <a:latin typeface="+mn-lt"/>
              </a:rPr>
              <a:t>Deploy each single service instance on its own host</a:t>
            </a:r>
          </a:p>
          <a:p>
            <a:pPr>
              <a:lnSpc>
                <a:spcPct val="150000"/>
              </a:lnSpc>
            </a:pPr>
            <a:endParaRPr lang="en-US" sz="1600" b="1" dirty="0">
              <a:latin typeface="+mn-lt"/>
            </a:endParaRP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Services instances are isolated from one another</a:t>
            </a:r>
          </a:p>
          <a:p>
            <a:pPr marL="285750" indent="-285750">
              <a:lnSpc>
                <a:spcPct val="150000"/>
              </a:lnSpc>
              <a:buClr>
                <a:schemeClr val="accent3"/>
              </a:buClr>
              <a:buFont typeface="Arial" panose="020B0604020202020204" pitchFamily="34" charset="0"/>
              <a:buChar char="•"/>
            </a:pPr>
            <a:r>
              <a:rPr lang="en-US" sz="1600" b="1" dirty="0">
                <a:latin typeface="+mn-lt"/>
              </a:rPr>
              <a:t>There is no possibility of conflicting resource requirements or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A service instance can only consume at most the resources of a single host</a:t>
            </a:r>
          </a:p>
          <a:p>
            <a:pPr marL="285750" indent="-285750">
              <a:lnSpc>
                <a:spcPct val="150000"/>
              </a:lnSpc>
              <a:buClr>
                <a:schemeClr val="accent3"/>
              </a:buClr>
              <a:buFont typeface="Arial" panose="020B0604020202020204" pitchFamily="34" charset="0"/>
              <a:buChar char="•"/>
            </a:pPr>
            <a:r>
              <a:rPr lang="en-US" sz="1600" b="1" dirty="0">
                <a:latin typeface="+mn-lt"/>
              </a:rPr>
              <a:t>It is straightforward to monitor, manage, and redeploy each service instance</a:t>
            </a:r>
          </a:p>
          <a:p>
            <a:pPr>
              <a:lnSpc>
                <a:spcPct val="150000"/>
              </a:lnSpc>
            </a:pPr>
            <a:endParaRPr lang="en-US" sz="1600" b="1" dirty="0">
              <a:latin typeface="+mn-lt"/>
            </a:endParaRP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909310"/>
          </a:xfrm>
          <a:prstGeom prst="rect">
            <a:avLst/>
          </a:prstGeom>
          <a:noFill/>
        </p:spPr>
        <p:txBody>
          <a:bodyPr wrap="square" rtlCol="0">
            <a:spAutoFit/>
          </a:bodyPr>
          <a:lstStyle/>
          <a:p>
            <a:pPr>
              <a:lnSpc>
                <a:spcPct val="150000"/>
              </a:lnSpc>
            </a:pPr>
            <a:r>
              <a:rPr lang="en-US" sz="1600" b="1" dirty="0">
                <a:latin typeface="+mn-lt"/>
              </a:rPr>
              <a:t>Run multiple instances of different services on a host (Physical or Virtual machine).</a:t>
            </a:r>
          </a:p>
          <a:p>
            <a:pPr marL="285750" indent="-285750">
              <a:lnSpc>
                <a:spcPct val="150000"/>
              </a:lnSpc>
              <a:buClr>
                <a:schemeClr val="accent3"/>
              </a:buClr>
              <a:buFont typeface="Arial" panose="020B0604020202020204" pitchFamily="34" charset="0"/>
              <a:buChar char="•"/>
            </a:pPr>
            <a:r>
              <a:rPr lang="en-US" sz="1600" b="1" dirty="0">
                <a:latin typeface="+mn-lt"/>
              </a:rPr>
              <a:t>Deploy each service instance as a JVM process. For example, a Tomcat or Jetty instances per service instance.</a:t>
            </a:r>
          </a:p>
          <a:p>
            <a:pPr marL="285750" indent="-285750">
              <a:lnSpc>
                <a:spcPct val="150000"/>
              </a:lnSpc>
              <a:buClr>
                <a:schemeClr val="accent3"/>
              </a:buClr>
              <a:buFont typeface="Arial" panose="020B0604020202020204" pitchFamily="34" charset="0"/>
              <a:buChar char="•"/>
            </a:pPr>
            <a:r>
              <a:rPr lang="en-US" sz="1600" b="1" dirty="0">
                <a:latin typeface="+mn-lt"/>
              </a:rPr>
              <a:t>Deploy multiple service instances in the same JVM. For example, as web applications or OSGI bundles.</a:t>
            </a:r>
          </a:p>
          <a:p>
            <a:pPr>
              <a:lnSpc>
                <a:spcPct val="150000"/>
              </a:lnSpc>
            </a:pPr>
            <a:r>
              <a:rPr lang="en-US" sz="1600" b="1" dirty="0">
                <a:latin typeface="+mn-lt"/>
              </a:rPr>
              <a:t>Benefits:</a:t>
            </a:r>
          </a:p>
          <a:p>
            <a:pPr marL="285750" indent="-285750">
              <a:lnSpc>
                <a:spcPct val="150000"/>
              </a:lnSpc>
              <a:buClr>
                <a:schemeClr val="accent3"/>
              </a:buClr>
              <a:buFont typeface="Arial" panose="020B0604020202020204" pitchFamily="34" charset="0"/>
              <a:buChar char="•"/>
            </a:pPr>
            <a:r>
              <a:rPr lang="en-US" sz="1600" b="1" dirty="0">
                <a:latin typeface="+mn-lt"/>
              </a:rPr>
              <a:t>More efficient resource utilization</a:t>
            </a:r>
          </a:p>
          <a:p>
            <a:pPr>
              <a:lnSpc>
                <a:spcPct val="150000"/>
              </a:lnSpc>
            </a:pPr>
            <a:r>
              <a:rPr lang="en-US" sz="1600" b="1" dirty="0">
                <a:latin typeface="+mn-lt"/>
              </a:rPr>
              <a:t>Drawbacks: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resource requirements</a:t>
            </a:r>
          </a:p>
          <a:p>
            <a:pPr marL="285750" indent="-285750">
              <a:lnSpc>
                <a:spcPct val="150000"/>
              </a:lnSpc>
              <a:buClr>
                <a:schemeClr val="accent3"/>
              </a:buClr>
              <a:buFont typeface="Arial" panose="020B0604020202020204" pitchFamily="34" charset="0"/>
              <a:buChar char="•"/>
            </a:pPr>
            <a:r>
              <a:rPr lang="en-US" sz="1600" b="1" dirty="0">
                <a:latin typeface="+mn-lt"/>
              </a:rPr>
              <a:t>Risk of conflicting dependency versions</a:t>
            </a:r>
          </a:p>
          <a:p>
            <a:pPr marL="285750" indent="-285750">
              <a:lnSpc>
                <a:spcPct val="150000"/>
              </a:lnSpc>
              <a:buClr>
                <a:schemeClr val="accent3"/>
              </a:buClr>
              <a:buFont typeface="Arial" panose="020B0604020202020204" pitchFamily="34" charset="0"/>
              <a:buChar char="•"/>
            </a:pPr>
            <a:r>
              <a:rPr lang="en-US" sz="1600" b="1" dirty="0">
                <a:latin typeface="+mn-lt"/>
              </a:rPr>
              <a:t>Difficult to limit the resources consumed by a service instance</a:t>
            </a:r>
          </a:p>
          <a:p>
            <a:pPr marL="285750" indent="-285750">
              <a:lnSpc>
                <a:spcPct val="150000"/>
              </a:lnSpc>
              <a:buClr>
                <a:schemeClr val="accent3"/>
              </a:buClr>
              <a:buFont typeface="Arial" panose="020B0604020202020204" pitchFamily="34" charset="0"/>
              <a:buChar char="•"/>
            </a:pPr>
            <a:r>
              <a:rPr lang="en-US" sz="1600" b="1" dirty="0">
                <a:latin typeface="+mn-lt"/>
              </a:rPr>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virtual machine image and deploy each service instance as a separate VM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Straightforward to scale the service by increasing the number of instances. Amazon </a:t>
            </a:r>
            <a:r>
              <a:rPr lang="en-US" sz="1400" b="1" dirty="0" err="1">
                <a:latin typeface="+mn-lt"/>
              </a:rPr>
              <a:t>Autoscaling</a:t>
            </a:r>
            <a:r>
              <a:rPr lang="en-US" sz="1400" b="1" dirty="0">
                <a:latin typeface="+mn-lt"/>
              </a:rPr>
              <a:t> Groups can even do this automatically based on load.</a:t>
            </a:r>
          </a:p>
          <a:p>
            <a:pPr marL="285750" indent="-285750">
              <a:lnSpc>
                <a:spcPct val="150000"/>
              </a:lnSpc>
              <a:buClr>
                <a:schemeClr val="accent3"/>
              </a:buClr>
              <a:buFont typeface="Arial" panose="020B0604020202020204" pitchFamily="34" charset="0"/>
              <a:buChar char="•"/>
            </a:pPr>
            <a:r>
              <a:rPr lang="en-US" sz="1400" b="1" dirty="0">
                <a:latin typeface="+mn-lt"/>
              </a:rPr>
              <a:t>The VM encapsulates the details of the technology used to build the service. All services are, for example, started and stopped in exactly the same way.</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VM imposes limits on the CPU and memory consumed by a service instance</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Building a VM image is slow and time consuming</a:t>
            </a:r>
          </a:p>
          <a:p>
            <a:pPr marL="285750" indent="-285750">
              <a:lnSpc>
                <a:spcPct val="150000"/>
              </a:lnSpc>
              <a:buClr>
                <a:schemeClr val="accent3"/>
              </a:buClr>
              <a:buFont typeface="Arial" panose="020B0604020202020204" pitchFamily="34" charset="0"/>
              <a:buChar char="•"/>
            </a:pPr>
            <a:endParaRPr lang="en-US" sz="1400" b="1" dirty="0">
              <a:latin typeface="+mn-lt"/>
            </a:endParaRPr>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buClr>
                <a:schemeClr val="accent3"/>
              </a:buClr>
            </a:pPr>
            <a:r>
              <a:rPr lang="en-US" sz="1400" b="1" dirty="0">
                <a:latin typeface="+mn-lt"/>
              </a:rPr>
              <a:t>Package the service as a (Docker) container image and deploy each service instance as a container</a:t>
            </a:r>
          </a:p>
          <a:p>
            <a:pPr>
              <a:lnSpc>
                <a:spcPct val="150000"/>
              </a:lnSpc>
              <a:buClr>
                <a:schemeClr val="accent3"/>
              </a:buClr>
            </a:pPr>
            <a:r>
              <a:rPr lang="en-US" sz="1400" b="1" dirty="0">
                <a:latin typeface="+mn-lt"/>
              </a:rPr>
              <a:t>E.g. Kubernetes, DC/OS, Marathon/</a:t>
            </a:r>
            <a:r>
              <a:rPr lang="en-US" sz="1400" b="1" dirty="0" err="1">
                <a:latin typeface="+mn-lt"/>
              </a:rPr>
              <a:t>Mesos</a:t>
            </a:r>
            <a:r>
              <a:rPr lang="en-US" sz="1400" b="1" dirty="0">
                <a:latin typeface="+mn-lt"/>
              </a:rPr>
              <a:t>, Docker Swarm</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Benefits:</a:t>
            </a:r>
          </a:p>
          <a:p>
            <a:pPr marL="285750" indent="-285750">
              <a:lnSpc>
                <a:spcPct val="150000"/>
              </a:lnSpc>
              <a:buClr>
                <a:schemeClr val="accent3"/>
              </a:buClr>
              <a:buFont typeface="Arial" panose="020B0604020202020204" pitchFamily="34" charset="0"/>
              <a:buChar char="•"/>
            </a:pPr>
            <a:r>
              <a:rPr lang="en-US" sz="1400" b="1" dirty="0">
                <a:latin typeface="+mn-lt"/>
              </a:rPr>
              <a:t>Easy to scale up and down a service by changing the number of container instances.</a:t>
            </a:r>
          </a:p>
          <a:p>
            <a:pPr marL="285750" indent="-285750">
              <a:lnSpc>
                <a:spcPct val="150000"/>
              </a:lnSpc>
              <a:buClr>
                <a:schemeClr val="accent3"/>
              </a:buClr>
              <a:buFont typeface="Arial" panose="020B0604020202020204" pitchFamily="34" charset="0"/>
              <a:buChar char="•"/>
            </a:pPr>
            <a:r>
              <a:rPr lang="en-US" sz="1400" b="1" dirty="0">
                <a:latin typeface="+mn-lt"/>
              </a:rPr>
              <a:t>The container encapsulates the details of the technology used to build the service.</a:t>
            </a:r>
          </a:p>
          <a:p>
            <a:pPr marL="285750" indent="-285750">
              <a:lnSpc>
                <a:spcPct val="150000"/>
              </a:lnSpc>
              <a:buClr>
                <a:schemeClr val="accent3"/>
              </a:buClr>
              <a:buFont typeface="Arial" panose="020B0604020202020204" pitchFamily="34" charset="0"/>
              <a:buChar char="•"/>
            </a:pPr>
            <a:r>
              <a:rPr lang="en-US" sz="1400" b="1" dirty="0">
                <a:latin typeface="+mn-lt"/>
              </a:rPr>
              <a:t>Each service instance is isolated</a:t>
            </a:r>
          </a:p>
          <a:p>
            <a:pPr marL="285750" indent="-285750">
              <a:lnSpc>
                <a:spcPct val="150000"/>
              </a:lnSpc>
              <a:buClr>
                <a:schemeClr val="accent3"/>
              </a:buClr>
              <a:buFont typeface="Arial" panose="020B0604020202020204" pitchFamily="34" charset="0"/>
              <a:buChar char="•"/>
            </a:pPr>
            <a:r>
              <a:rPr lang="en-US" sz="1400" b="1" dirty="0">
                <a:latin typeface="+mn-lt"/>
              </a:rPr>
              <a:t>A container imposes limits on the CPU and memory consumed by a service instance</a:t>
            </a:r>
          </a:p>
          <a:p>
            <a:pPr marL="285750" indent="-285750">
              <a:lnSpc>
                <a:spcPct val="150000"/>
              </a:lnSpc>
              <a:buClr>
                <a:schemeClr val="accent3"/>
              </a:buClr>
              <a:buFont typeface="Arial" panose="020B0604020202020204" pitchFamily="34" charset="0"/>
              <a:buChar char="•"/>
            </a:pPr>
            <a:r>
              <a:rPr lang="en-US" sz="1400" b="1" dirty="0">
                <a:latin typeface="+mn-lt"/>
              </a:rPr>
              <a:t>Containers are extremely fast to build and start. E.g. 100x faster to package an application as a Docker container than it is to package it as an AMI.</a:t>
            </a:r>
          </a:p>
          <a:p>
            <a:pPr>
              <a:lnSpc>
                <a:spcPct val="150000"/>
              </a:lnSpc>
              <a:buClr>
                <a:schemeClr val="accent3"/>
              </a:buClr>
            </a:pPr>
            <a:endParaRPr lang="en-US" sz="1400" b="1" dirty="0">
              <a:latin typeface="+mn-lt"/>
            </a:endParaRPr>
          </a:p>
          <a:p>
            <a:pPr>
              <a:lnSpc>
                <a:spcPct val="150000"/>
              </a:lnSpc>
              <a:buClr>
                <a:schemeClr val="accent3"/>
              </a:buClr>
            </a:pPr>
            <a:r>
              <a:rPr lang="en-US" sz="1400" b="1" dirty="0">
                <a:latin typeface="+mn-lt"/>
              </a:rPr>
              <a:t>Drawbacks:</a:t>
            </a:r>
          </a:p>
          <a:p>
            <a:pPr marL="285750" indent="-285750">
              <a:lnSpc>
                <a:spcPct val="150000"/>
              </a:lnSpc>
              <a:buClr>
                <a:schemeClr val="accent3"/>
              </a:buClr>
              <a:buFont typeface="Arial" panose="020B0604020202020204" pitchFamily="34" charset="0"/>
              <a:buChar char="•"/>
            </a:pPr>
            <a:r>
              <a:rPr lang="en-US" sz="1400" b="1" dirty="0">
                <a:latin typeface="+mn-lt"/>
              </a:rPr>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pPr>
              <a:buClr>
                <a:schemeClr val="accent3"/>
              </a:buClr>
            </a:pPr>
            <a:r>
              <a:rPr lang="en-US" sz="1400" b="1" dirty="0">
                <a:latin typeface="+mn-lt"/>
              </a:rPr>
              <a:t>Deployment infrastructure hides the concept of servers and takes the service’s code &amp; desired performance characteristics and runs the service.</a:t>
            </a:r>
          </a:p>
          <a:p>
            <a:pPr>
              <a:buClr>
                <a:schemeClr val="accent3"/>
              </a:buClr>
            </a:pPr>
            <a:endParaRPr lang="en-US" sz="1400" b="1" dirty="0">
              <a:latin typeface="+mn-lt"/>
            </a:endParaRPr>
          </a:p>
          <a:p>
            <a:pPr>
              <a:buClr>
                <a:schemeClr val="accent3"/>
              </a:buClr>
            </a:pPr>
            <a:r>
              <a:rPr lang="en-US" sz="1400" b="1" dirty="0">
                <a:latin typeface="+mn-lt"/>
              </a:rPr>
              <a:t>The deployment infrastructure is a utility operated by a public cloud provider. It typically uses either containers or virtual machines to isolate the services.</a:t>
            </a:r>
          </a:p>
          <a:p>
            <a:pPr>
              <a:buClr>
                <a:schemeClr val="accent3"/>
              </a:buClr>
            </a:pPr>
            <a:r>
              <a:rPr lang="en-US" sz="1400" b="1" dirty="0">
                <a:latin typeface="+mn-lt"/>
              </a:rPr>
              <a:t>E.g. AWS Lambda, Google Cloud Functions, Azure functions</a:t>
            </a:r>
          </a:p>
          <a:p>
            <a:pPr>
              <a:buClr>
                <a:schemeClr val="accent3"/>
              </a:buClr>
            </a:pPr>
            <a:endParaRPr lang="en-US" sz="1400" b="1"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b="1" dirty="0">
                <a:latin typeface="+mn-lt"/>
              </a:rPr>
              <a:t>Eliminates the need to spend time on the heavy lifting of managing low-level infrastructure.</a:t>
            </a:r>
          </a:p>
          <a:p>
            <a:pPr marL="285750" indent="-285750">
              <a:buClr>
                <a:schemeClr val="accent3"/>
              </a:buClr>
              <a:buFont typeface="Arial" panose="020B0604020202020204" pitchFamily="34" charset="0"/>
              <a:buChar char="•"/>
            </a:pPr>
            <a:r>
              <a:rPr lang="en-US" sz="1400" b="1" dirty="0">
                <a:latin typeface="+mn-lt"/>
              </a:rPr>
              <a:t>Extremely elastic. It automatically scales your services to handle the load.</a:t>
            </a:r>
          </a:p>
          <a:p>
            <a:pPr marL="285750" indent="-285750">
              <a:buClr>
                <a:schemeClr val="accent3"/>
              </a:buClr>
              <a:buFont typeface="Arial" panose="020B0604020202020204" pitchFamily="34" charset="0"/>
              <a:buChar char="•"/>
            </a:pPr>
            <a:r>
              <a:rPr lang="en-US" sz="1400" b="1" dirty="0">
                <a:latin typeface="+mn-lt"/>
              </a:rPr>
              <a:t>You pay for each request rather than provisioning what might be under utilized VMs or containers.</a:t>
            </a:r>
          </a:p>
          <a:p>
            <a:pPr>
              <a:buClr>
                <a:schemeClr val="accent3"/>
              </a:buClr>
            </a:pPr>
            <a:endParaRPr lang="en-US" sz="1400" b="1" dirty="0">
              <a:latin typeface="+mn-lt"/>
            </a:endParaRPr>
          </a:p>
          <a:p>
            <a:pPr>
              <a:buClr>
                <a:schemeClr val="accent3"/>
              </a:buClr>
            </a:pPr>
            <a:r>
              <a:rPr lang="en-US" sz="1400" b="1" dirty="0">
                <a:latin typeface="+mn-lt"/>
              </a:rPr>
              <a:t>Drawbacks:</a:t>
            </a:r>
          </a:p>
          <a:p>
            <a:pPr marL="285750" indent="-285750">
              <a:buClr>
                <a:schemeClr val="accent3"/>
              </a:buClr>
              <a:buFont typeface="Arial" panose="020B0604020202020204" pitchFamily="34" charset="0"/>
              <a:buChar char="•"/>
            </a:pPr>
            <a:r>
              <a:rPr lang="en-US" sz="1400" b="1" dirty="0">
                <a:latin typeface="+mn-lt"/>
              </a:rPr>
              <a:t>Has far more constraints than a VM/Container-based infrastructure. E.g., language support.</a:t>
            </a:r>
          </a:p>
          <a:p>
            <a:pPr marL="285750" indent="-285750">
              <a:buClr>
                <a:schemeClr val="accent3"/>
              </a:buClr>
              <a:buFont typeface="Arial" panose="020B0604020202020204" pitchFamily="34" charset="0"/>
              <a:buChar char="•"/>
            </a:pPr>
            <a:r>
              <a:rPr lang="en-US" sz="1400" b="1" dirty="0">
                <a:latin typeface="+mn-lt"/>
              </a:rPr>
              <a:t>Only suitable for deploying stateless applications, not for long running </a:t>
            </a:r>
            <a:r>
              <a:rPr lang="en-US" sz="1400" b="1" dirty="0" err="1">
                <a:latin typeface="+mn-lt"/>
              </a:rPr>
              <a:t>stateful</a:t>
            </a:r>
            <a:r>
              <a:rPr lang="en-US" sz="1400" b="1" dirty="0">
                <a:latin typeface="+mn-lt"/>
              </a:rPr>
              <a:t> or message broker.</a:t>
            </a:r>
          </a:p>
          <a:p>
            <a:pPr marL="285750" indent="-285750">
              <a:buClr>
                <a:schemeClr val="accent3"/>
              </a:buClr>
              <a:buFont typeface="Arial" panose="020B0604020202020204" pitchFamily="34" charset="0"/>
              <a:buChar char="•"/>
            </a:pPr>
            <a:r>
              <a:rPr lang="en-US" sz="1400" b="1" dirty="0">
                <a:latin typeface="+mn-lt"/>
              </a:rPr>
              <a:t>Risk of high latency - the time it takes for the infrastructure to provision an instance and for the function to initialize might result in significant latency.</a:t>
            </a:r>
          </a:p>
          <a:p>
            <a:pPr marL="285750" indent="-285750">
              <a:buClr>
                <a:schemeClr val="accent3"/>
              </a:buClr>
              <a:buFont typeface="Arial" panose="020B0604020202020204" pitchFamily="34" charset="0"/>
              <a:buChar char="•"/>
            </a:pPr>
            <a:r>
              <a:rPr lang="en-US" sz="1400" b="1"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sp>
        <p:nvSpPr>
          <p:cNvPr id="4" name="Title 3"/>
          <p:cNvSpPr>
            <a:spLocks noGrp="1"/>
          </p:cNvSpPr>
          <p:nvPr>
            <p:ph type="title"/>
          </p:nvPr>
        </p:nvSpPr>
        <p:spPr>
          <a:xfrm>
            <a:off x="628650" y="365129"/>
            <a:ext cx="7981950" cy="777872"/>
          </a:xfrm>
        </p:spPr>
        <p:txBody>
          <a:bodyPr/>
          <a:lstStyle/>
          <a:p>
            <a:r>
              <a:rPr lang="en-US" dirty="0"/>
              <a:t>Service Discovery</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
        <p:nvSpPr>
          <p:cNvPr id="4" name="Title 3"/>
          <p:cNvSpPr>
            <a:spLocks noGrp="1"/>
          </p:cNvSpPr>
          <p:nvPr>
            <p:ph type="title"/>
          </p:nvPr>
        </p:nvSpPr>
        <p:spPr>
          <a:xfrm>
            <a:off x="628650" y="365129"/>
            <a:ext cx="7981950" cy="777872"/>
          </a:xfrm>
        </p:spPr>
        <p:txBody>
          <a:bodyPr/>
          <a:lstStyle/>
          <a:p>
            <a:r>
              <a:rPr lang="en-US" dirty="0"/>
              <a:t>Service Registry</a:t>
            </a:r>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 Enterprise Team Building 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pPr>
              <a:buClr>
                <a:schemeClr val="accent3"/>
              </a:buClr>
            </a:pPr>
            <a:r>
              <a:rPr lang="en-US" sz="1400" dirty="0">
                <a:latin typeface="+mn-lt"/>
              </a:rPr>
              <a:t>Single entry point for all clients. The API gateway handles requests in one of two ways:</a:t>
            </a:r>
          </a:p>
          <a:p>
            <a:pPr marL="285750" indent="-285750">
              <a:buClr>
                <a:schemeClr val="accent3"/>
              </a:buClr>
              <a:buFont typeface="Arial" panose="020B0604020202020204" pitchFamily="34" charset="0"/>
              <a:buChar char="•"/>
            </a:pPr>
            <a:r>
              <a:rPr lang="en-US" sz="1400" dirty="0" err="1">
                <a:latin typeface="+mn-lt"/>
              </a:rPr>
              <a:t>Proxied</a:t>
            </a:r>
            <a:r>
              <a:rPr lang="en-US" sz="1400" dirty="0">
                <a:latin typeface="+mn-lt"/>
              </a:rPr>
              <a:t>/routed to the appropriate service</a:t>
            </a:r>
          </a:p>
          <a:p>
            <a:pPr marL="285750" indent="-285750">
              <a:buClr>
                <a:schemeClr val="accent3"/>
              </a:buClr>
              <a:buFont typeface="Arial" panose="020B0604020202020204" pitchFamily="34" charset="0"/>
              <a:buChar char="•"/>
            </a:pPr>
            <a:r>
              <a:rPr lang="en-US" sz="1400" dirty="0">
                <a:latin typeface="+mn-lt"/>
              </a:rPr>
              <a:t>Fanned out to multiple service</a:t>
            </a:r>
          </a:p>
          <a:p>
            <a:pPr>
              <a:buClr>
                <a:schemeClr val="accent3"/>
              </a:buClr>
            </a:pPr>
            <a:endParaRPr lang="en-US" sz="1400" dirty="0">
              <a:latin typeface="+mn-lt"/>
            </a:endParaRPr>
          </a:p>
          <a:p>
            <a:pPr>
              <a:buClr>
                <a:schemeClr val="accent3"/>
              </a:buClr>
            </a:pPr>
            <a:r>
              <a:rPr lang="en-US" sz="1400" dirty="0">
                <a:latin typeface="+mn-lt"/>
              </a:rPr>
              <a:t>The API gateway can expose a different API for each client.</a:t>
            </a:r>
          </a:p>
          <a:p>
            <a:pPr>
              <a:buClr>
                <a:schemeClr val="accent3"/>
              </a:buClr>
            </a:pPr>
            <a:r>
              <a:rPr lang="en-US" sz="1400" dirty="0">
                <a:latin typeface="+mn-lt"/>
              </a:rPr>
              <a:t>E.g., </a:t>
            </a:r>
            <a:r>
              <a:rPr lang="en-US" sz="1400" b="1" dirty="0">
                <a:latin typeface="+mn-lt"/>
              </a:rPr>
              <a:t>Netflix API</a:t>
            </a:r>
            <a:r>
              <a:rPr lang="en-US" sz="1400" dirty="0">
                <a:latin typeface="+mn-lt"/>
              </a:rPr>
              <a:t> gateway runs client-specific adapter code</a:t>
            </a:r>
          </a:p>
          <a:p>
            <a:pPr>
              <a:buClr>
                <a:schemeClr val="accent3"/>
              </a:buClr>
            </a:pPr>
            <a:endParaRPr lang="en-US" sz="1400" dirty="0">
              <a:latin typeface="+mn-lt"/>
            </a:endParaRPr>
          </a:p>
          <a:p>
            <a:pPr>
              <a:buClr>
                <a:schemeClr val="accent3"/>
              </a:buClr>
            </a:pPr>
            <a:r>
              <a:rPr lang="en-US" sz="1400" b="1" dirty="0">
                <a:latin typeface="+mn-lt"/>
              </a:rPr>
              <a:t>Benefits:</a:t>
            </a:r>
          </a:p>
          <a:p>
            <a:pPr marL="285750" indent="-285750">
              <a:buClr>
                <a:schemeClr val="accent3"/>
              </a:buClr>
              <a:buFont typeface="Arial" panose="020B0604020202020204" pitchFamily="34" charset="0"/>
              <a:buChar char="•"/>
            </a:pPr>
            <a:r>
              <a:rPr lang="en-US" sz="1400" dirty="0">
                <a:latin typeface="+mn-lt"/>
              </a:rPr>
              <a:t>Insulates the clients from how the application is partitioned into </a:t>
            </a:r>
            <a:r>
              <a:rPr lang="en-US" sz="1400" dirty="0" err="1">
                <a:latin typeface="+mn-lt"/>
              </a:rPr>
              <a:t>microservices</a:t>
            </a:r>
            <a:endParaRPr lang="en-US" sz="1400" dirty="0">
              <a:latin typeface="+mn-lt"/>
            </a:endParaRPr>
          </a:p>
          <a:p>
            <a:pPr marL="285750" indent="-285750">
              <a:buClr>
                <a:schemeClr val="accent3"/>
              </a:buClr>
              <a:buFont typeface="Arial" panose="020B0604020202020204" pitchFamily="34" charset="0"/>
              <a:buChar char="•"/>
            </a:pPr>
            <a:r>
              <a:rPr lang="en-US" sz="1400" dirty="0">
                <a:latin typeface="+mn-lt"/>
              </a:rPr>
              <a:t>Insulates the clients from the problem of determining the locations of service instances</a:t>
            </a:r>
          </a:p>
          <a:p>
            <a:pPr marL="285750" indent="-285750">
              <a:buClr>
                <a:schemeClr val="accent3"/>
              </a:buClr>
              <a:buFont typeface="Arial" panose="020B0604020202020204" pitchFamily="34" charset="0"/>
              <a:buChar char="•"/>
            </a:pPr>
            <a:r>
              <a:rPr lang="en-US" sz="1400" dirty="0">
                <a:latin typeface="+mn-lt"/>
              </a:rPr>
              <a:t>Provides the optimal API for each client</a:t>
            </a:r>
          </a:p>
          <a:p>
            <a:pPr>
              <a:buClr>
                <a:schemeClr val="accent3"/>
              </a:buClr>
            </a:pPr>
            <a:endParaRPr lang="en-US" sz="1400" dirty="0">
              <a:latin typeface="+mn-lt"/>
            </a:endParaRPr>
          </a:p>
          <a:p>
            <a:pPr>
              <a:buClr>
                <a:schemeClr val="accent3"/>
              </a:buClr>
            </a:pPr>
            <a:r>
              <a:rPr lang="en-US" sz="1400" b="1" dirty="0">
                <a:latin typeface="+mn-lt"/>
              </a:rPr>
              <a:t>Drawbacks:</a:t>
            </a:r>
          </a:p>
          <a:p>
            <a:pPr>
              <a:buClr>
                <a:schemeClr val="accent3"/>
              </a:buClr>
            </a:pPr>
            <a:r>
              <a:rPr lang="en-US" sz="1400" dirty="0">
                <a:latin typeface="+mn-lt"/>
              </a:rPr>
              <a:t>Increased complexity - another moving part to develop, deployed and managed</a:t>
            </a:r>
          </a:p>
          <a:p>
            <a:pPr>
              <a:buClr>
                <a:schemeClr val="accent3"/>
              </a:buClr>
            </a:pPr>
            <a:r>
              <a:rPr lang="en-US" sz="1400" dirty="0">
                <a:latin typeface="+mn-lt"/>
              </a:rPr>
              <a:t>Increased response time due to the additional network hop through the API gateway.</a:t>
            </a:r>
          </a:p>
          <a:p>
            <a:pPr>
              <a:buClr>
                <a:schemeClr val="accent3"/>
              </a:buClr>
            </a:pPr>
            <a:endParaRPr lang="en-US" sz="1400" dirty="0">
              <a:latin typeface="+mn-lt"/>
            </a:endParaRPr>
          </a:p>
          <a:p>
            <a:pPr>
              <a:buClr>
                <a:schemeClr val="accent3"/>
              </a:buClr>
            </a:pPr>
            <a:r>
              <a:rPr lang="en-US" sz="1400" dirty="0">
                <a:latin typeface="+mn-lt"/>
              </a:rPr>
              <a:t>E.g. </a:t>
            </a:r>
            <a:r>
              <a:rPr lang="en-US" sz="1400" dirty="0" err="1">
                <a:latin typeface="+mn-lt"/>
              </a:rPr>
              <a:t>Netty</a:t>
            </a:r>
            <a:endParaRPr lang="en-US" sz="1400"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3293209"/>
          </a:xfrm>
          <a:prstGeom prst="rect">
            <a:avLst/>
          </a:prstGeom>
          <a:noFill/>
        </p:spPr>
        <p:txBody>
          <a:bodyPr wrap="square" rtlCol="0">
            <a:spAutoFit/>
          </a:bodyPr>
          <a:lstStyle/>
          <a:p>
            <a:pPr>
              <a:buClr>
                <a:schemeClr val="accent3"/>
              </a:buClr>
            </a:pPr>
            <a:r>
              <a:rPr lang="en-US" sz="1600" b="1" dirty="0">
                <a:latin typeface="+mn-lt"/>
              </a:rPr>
              <a:t>Reason:</a:t>
            </a:r>
          </a:p>
          <a:p>
            <a:pPr marL="285750" indent="-285750">
              <a:buClr>
                <a:schemeClr val="accent3"/>
              </a:buClr>
              <a:buFont typeface="Wingdings" panose="05000000000000000000" pitchFamily="2" charset="2"/>
              <a:buChar char="§"/>
            </a:pPr>
            <a:r>
              <a:rPr lang="en-US" sz="1600" b="1" dirty="0">
                <a:latin typeface="+mn-lt"/>
              </a:rPr>
              <a:t>Remote calls can fail, reach timeout due to unresponsive supplier.</a:t>
            </a:r>
          </a:p>
          <a:p>
            <a:pPr marL="285750" indent="-285750">
              <a:buClr>
                <a:schemeClr val="accent3"/>
              </a:buClr>
              <a:buFont typeface="Wingdings" panose="05000000000000000000" pitchFamily="2" charset="2"/>
              <a:buChar char="§"/>
            </a:pPr>
            <a:r>
              <a:rPr lang="en-US" sz="1600" b="1" dirty="0">
                <a:latin typeface="+mn-lt"/>
              </a:rPr>
              <a:t>Increased number of calls may lead to cascading failures across multiple systems</a:t>
            </a:r>
          </a:p>
          <a:p>
            <a:pPr>
              <a:buClr>
                <a:schemeClr val="accent3"/>
              </a:buClr>
            </a:pPr>
            <a:endParaRPr lang="en-US" sz="1600" b="1" dirty="0">
              <a:latin typeface="+mn-lt"/>
            </a:endParaRPr>
          </a:p>
          <a:p>
            <a:pPr>
              <a:buClr>
                <a:schemeClr val="accent3"/>
              </a:buClr>
            </a:pPr>
            <a:r>
              <a:rPr lang="en-US" sz="1600" b="1" dirty="0">
                <a:latin typeface="+mn-lt"/>
              </a:rPr>
              <a:t>What is it:</a:t>
            </a:r>
          </a:p>
          <a:p>
            <a:pPr marL="285750" indent="-285750">
              <a:buClr>
                <a:schemeClr val="accent3"/>
              </a:buClr>
              <a:buFont typeface="Wingdings" panose="05000000000000000000" pitchFamily="2" charset="2"/>
              <a:buChar char="§"/>
            </a:pPr>
            <a:r>
              <a:rPr lang="en-US" sz="1600" b="1" dirty="0">
                <a:latin typeface="+mn-lt"/>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sp>
        <p:nvSpPr>
          <p:cNvPr id="3" name="Content Placeholder 2"/>
          <p:cNvSpPr>
            <a:spLocks noGrp="1"/>
          </p:cNvSpPr>
          <p:nvPr>
            <p:ph idx="1"/>
          </p:nvPr>
        </p:nvSpPr>
        <p:spPr>
          <a:xfrm>
            <a:off x="628650" y="1524001"/>
            <a:ext cx="7886700" cy="3657600"/>
          </a:xfrm>
        </p:spPr>
        <p:txBody>
          <a:bodyPr>
            <a:normAutofit/>
          </a:bodyPr>
          <a:lstStyle/>
          <a:p>
            <a:r>
              <a:rPr lang="en-US" dirty="0"/>
              <a:t>Application Metrics</a:t>
            </a:r>
          </a:p>
          <a:p>
            <a:r>
              <a:rPr lang="en-US" dirty="0"/>
              <a:t>Health check API</a:t>
            </a:r>
          </a:p>
          <a:p>
            <a:r>
              <a:rPr lang="en-US" dirty="0"/>
              <a:t>Distributed Tracing</a:t>
            </a:r>
          </a:p>
          <a:p>
            <a:r>
              <a:rPr lang="en-US" dirty="0"/>
              <a:t>Exception Tracking</a:t>
            </a:r>
          </a:p>
          <a:p>
            <a:r>
              <a:rPr lang="en-US" dirty="0"/>
              <a:t>Log aggregation</a:t>
            </a:r>
          </a:p>
          <a:p>
            <a:r>
              <a:rPr lang="en-US" dirty="0"/>
              <a:t>Audit Logging</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462213"/>
          </a:xfrm>
          <a:prstGeom prst="rect">
            <a:avLst/>
          </a:prstGeom>
          <a:noFill/>
        </p:spPr>
        <p:txBody>
          <a:bodyPr wrap="square" rtlCol="0">
            <a:spAutoFit/>
          </a:bodyPr>
          <a:lstStyle/>
          <a:p>
            <a:pPr>
              <a:buClr>
                <a:schemeClr val="accent3"/>
              </a:buClr>
            </a:pPr>
            <a:r>
              <a:rPr lang="en-US" sz="1400" b="1" dirty="0">
                <a:latin typeface="+mn-lt"/>
              </a:rPr>
              <a:t>Health Check API</a:t>
            </a:r>
          </a:p>
          <a:p>
            <a:pPr>
              <a:buClr>
                <a:schemeClr val="accent3"/>
              </a:buClr>
            </a:pPr>
            <a:r>
              <a:rPr lang="en-US" sz="1400" dirty="0">
                <a:latin typeface="+mn-lt"/>
              </a:rPr>
              <a:t>A health check client - a monitoring service - periodically invokes the endpoint to check the health of the service instance</a:t>
            </a:r>
          </a:p>
          <a:p>
            <a:pPr marL="285750" indent="-285750">
              <a:buClr>
                <a:schemeClr val="accent3"/>
              </a:buClr>
              <a:buFont typeface="Arial" charset="0"/>
              <a:buChar char="•"/>
            </a:pPr>
            <a:r>
              <a:rPr lang="en-US" sz="1400" dirty="0">
                <a:latin typeface="+mn-lt"/>
              </a:rPr>
              <a:t>Ideally, you have a service that can ensure your service is active and accepting requests, a ’Health Check’</a:t>
            </a:r>
          </a:p>
          <a:p>
            <a:pPr>
              <a:buClr>
                <a:schemeClr val="accent3"/>
              </a:buClr>
            </a:pPr>
            <a:r>
              <a:rPr lang="en-US" sz="1400" dirty="0">
                <a:latin typeface="+mn-lt"/>
              </a:rPr>
              <a:t>Health check examples included Consul, Kubernetes, and various libraries such as Sprint Boot, </a:t>
            </a:r>
            <a:r>
              <a:rPr lang="en-US" sz="1400" dirty="0" err="1">
                <a:latin typeface="+mn-lt"/>
              </a:rPr>
              <a:t>Gokit</a:t>
            </a:r>
            <a:r>
              <a:rPr lang="en-US" sz="1400" dirty="0">
                <a:latin typeface="+mn-lt"/>
              </a:rPr>
              <a:t>, etc. </a:t>
            </a:r>
          </a:p>
        </p:txBody>
      </p:sp>
      <p:sp>
        <p:nvSpPr>
          <p:cNvPr id="6" name="TextBox 5"/>
          <p:cNvSpPr txBox="1"/>
          <p:nvPr/>
        </p:nvSpPr>
        <p:spPr>
          <a:xfrm>
            <a:off x="6159881" y="1375446"/>
            <a:ext cx="2984120" cy="3108543"/>
          </a:xfrm>
          <a:prstGeom prst="rect">
            <a:avLst/>
          </a:prstGeom>
          <a:noFill/>
        </p:spPr>
        <p:txBody>
          <a:bodyPr wrap="square" rtlCol="0">
            <a:spAutoFit/>
          </a:bodyPr>
          <a:lstStyle/>
          <a:p>
            <a:pPr>
              <a:buClr>
                <a:schemeClr val="accent3"/>
              </a:buClr>
            </a:pPr>
            <a:r>
              <a:rPr lang="en-US" sz="1400" b="1" dirty="0">
                <a:latin typeface="+mn-lt"/>
              </a:rPr>
              <a:t>Application Metrics</a:t>
            </a:r>
          </a:p>
          <a:p>
            <a:pPr marL="285750" indent="-285750">
              <a:buClr>
                <a:schemeClr val="accent3"/>
              </a:buClr>
              <a:buFont typeface="Arial" charset="0"/>
              <a:buChar char="•"/>
            </a:pPr>
            <a:r>
              <a:rPr lang="en-US" sz="1400" dirty="0">
                <a:latin typeface="+mn-lt"/>
              </a:rPr>
              <a:t>Need to understand the behavior of an application so performance and other problems can be proactively managed</a:t>
            </a:r>
          </a:p>
          <a:p>
            <a:pPr marL="285750" indent="-285750">
              <a:buClr>
                <a:schemeClr val="accent3"/>
              </a:buClr>
              <a:buFont typeface="Arial" charset="0"/>
              <a:buChar char="•"/>
            </a:pPr>
            <a:r>
              <a:rPr lang="en-US" sz="1400" dirty="0">
                <a:latin typeface="+mn-lt"/>
              </a:rPr>
              <a:t>Typically come in two models:</a:t>
            </a:r>
          </a:p>
          <a:p>
            <a:pPr marL="742950" lvl="1" indent="-285750">
              <a:buClr>
                <a:schemeClr val="accent3"/>
              </a:buClr>
              <a:buFont typeface="Wingdings" panose="05000000000000000000" pitchFamily="2" charset="2"/>
              <a:buChar char="Ø"/>
            </a:pPr>
            <a:r>
              <a:rPr lang="en-US" sz="1400" dirty="0">
                <a:latin typeface="+mn-lt"/>
              </a:rPr>
              <a:t>Push </a:t>
            </a:r>
            <a:r>
              <a:rPr lang="mr-IN" sz="1400" dirty="0">
                <a:latin typeface="+mn-lt"/>
              </a:rPr>
              <a:t>–</a:t>
            </a:r>
            <a:r>
              <a:rPr lang="en-US" sz="1400" dirty="0">
                <a:latin typeface="+mn-lt"/>
              </a:rPr>
              <a:t> service pushes metrics (typically an agent) from the service</a:t>
            </a:r>
          </a:p>
          <a:p>
            <a:pPr marL="742950" lvl="1" indent="-285750">
              <a:buClr>
                <a:schemeClr val="accent3"/>
              </a:buClr>
              <a:buFont typeface="Wingdings" panose="05000000000000000000" pitchFamily="2" charset="2"/>
              <a:buChar char="Ø"/>
            </a:pPr>
            <a:r>
              <a:rPr lang="en-US" sz="1400" dirty="0">
                <a:latin typeface="+mn-lt"/>
              </a:rPr>
              <a:t>Pull </a:t>
            </a:r>
            <a:r>
              <a:rPr lang="mr-IN" sz="1400" dirty="0">
                <a:latin typeface="+mn-lt"/>
              </a:rPr>
              <a:t>–</a:t>
            </a:r>
            <a:r>
              <a:rPr lang="en-US" sz="1400" dirty="0">
                <a:latin typeface="+mn-lt"/>
              </a:rPr>
              <a:t> Service pulls metrics from the service (typically a dashboard)</a:t>
            </a:r>
          </a:p>
          <a:p>
            <a:pPr marL="285750" indent="-285750">
              <a:buClr>
                <a:schemeClr val="accent3"/>
              </a:buClr>
              <a:buFont typeface="Arial" charset="0"/>
              <a:buChar char="•"/>
            </a:pPr>
            <a:r>
              <a:rPr lang="en-US" sz="1400" dirty="0">
                <a:latin typeface="+mn-lt"/>
              </a:rPr>
              <a:t>Examples include Prometheus, AWS Cloud Watch, </a:t>
            </a:r>
            <a:r>
              <a:rPr lang="en-US" sz="1400" dirty="0" err="1">
                <a:latin typeface="+mn-lt"/>
              </a:rPr>
              <a:t>Sysdig</a:t>
            </a:r>
            <a:r>
              <a:rPr lang="en-US" sz="1400" dirty="0">
                <a:latin typeface="+mn-lt"/>
              </a:rPr>
              <a:t>, </a:t>
            </a:r>
            <a:r>
              <a:rPr lang="en-US" sz="1400" dirty="0" err="1">
                <a:latin typeface="+mn-lt"/>
              </a:rPr>
              <a:t>etc</a:t>
            </a:r>
            <a:endParaRPr lang="en-US" sz="1400" dirty="0">
              <a:latin typeface="+mn-lt"/>
            </a:endParaRPr>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echTown">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35698</TotalTime>
  <Words>18715</Words>
  <Application>Microsoft Macintosh PowerPoint</Application>
  <PresentationFormat>On-screen Show (4:3)</PresentationFormat>
  <Paragraphs>2465</Paragraphs>
  <Slides>272</Slides>
  <Notes>272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272</vt:i4>
      </vt:variant>
    </vt:vector>
  </HeadingPairs>
  <TitlesOfParts>
    <vt:vector size="288" baseType="lpstr">
      <vt:lpstr>ＭＳ Ｐゴシック</vt:lpstr>
      <vt:lpstr>ヒラギノ明朝 ProN W3</vt:lpstr>
      <vt:lpstr>Arial</vt:lpstr>
      <vt:lpstr>Calibri</vt:lpstr>
      <vt:lpstr>Calibri Light</vt:lpstr>
      <vt:lpstr>Helvetica Neue</vt:lpstr>
      <vt:lpstr>Helvetica Neue Light</vt:lpstr>
      <vt:lpstr>Mangal</vt:lpstr>
      <vt:lpstr>Myriad Pro</vt:lpstr>
      <vt:lpstr>Palatino</vt:lpstr>
      <vt:lpstr>Segoe UI</vt:lpstr>
      <vt:lpstr>Segoe UI Symbol</vt:lpstr>
      <vt:lpstr>Source Sans Pro</vt:lpstr>
      <vt:lpstr>Times New Roman</vt:lpstr>
      <vt:lpstr>Wingdings</vt:lpstr>
      <vt:lpstr>TechTown</vt:lpstr>
      <vt:lpstr>Microservices Engineering Boot Camp</vt:lpstr>
      <vt:lpstr>Welcome!</vt:lpstr>
      <vt:lpstr>PowerPoint Presentation</vt:lpstr>
      <vt:lpstr>Introductions</vt:lpstr>
      <vt:lpstr>Core Objectives</vt:lpstr>
      <vt:lpstr>What to Expect from this Class</vt:lpstr>
      <vt:lpstr>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of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Exercise 1.1 Monolithic App in Java</vt:lpstr>
      <vt:lpstr>Sample Monolithic App in Java</vt:lpstr>
      <vt:lpstr>Project Structure</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in Development</vt:lpstr>
      <vt:lpstr>Notes</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     AWS Kubernetes Connect </vt:lpstr>
      <vt:lpstr>Azure Kubernetes Connect </vt:lpstr>
      <vt:lpstr>Exercise 2.1 Kubernetes Master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Complication: Communication is Expensive (Continued)</vt:lpstr>
      <vt:lpstr>Amazon Web Services: Result</vt:lpstr>
      <vt:lpstr>Amazon Web Services: Result</vt:lpstr>
      <vt:lpstr>Exercise 2.2 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Master (Continued)</vt:lpstr>
      <vt:lpstr>Kubernetes Nodes</vt:lpstr>
      <vt:lpstr>Kubernetes Node Components</vt:lpstr>
      <vt:lpstr>DC/OS Integration with Kubernetes</vt:lpstr>
      <vt:lpstr>K8s Architecture - Detailed</vt:lpstr>
      <vt:lpstr>Exercise 2.3 Kubernetes Examples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PowerPoint Presentation</vt:lpstr>
      <vt:lpstr>Microservice App in Java (Taken from Day 1)</vt:lpstr>
      <vt:lpstr>Docker Image &amp; Kubernetes Requirements (To run the App)</vt:lpstr>
      <vt:lpstr>Kubernetes Resources (To run the App)</vt:lpstr>
      <vt:lpstr>Project Structure – Project and Kubernetes</vt:lpstr>
      <vt:lpstr>Project Structure – productcatalogue Service</vt:lpstr>
      <vt:lpstr>Project Structure – stockmanager Service</vt:lpstr>
      <vt:lpstr>Project Structure – shopfront Service</vt:lpstr>
      <vt:lpstr>Build Project and Docker Image - productcatalogue</vt:lpstr>
      <vt:lpstr>Build Project and Docker Image - stockmanager</vt:lpstr>
      <vt:lpstr>Build Project and Docker Image - shopfront</vt:lpstr>
      <vt:lpstr>Kubernetes Entities (productcatalogue service and replicationcontroller)</vt:lpstr>
      <vt:lpstr>Kubernetes Entities - stockmanager service and replicationcontroller</vt:lpstr>
      <vt:lpstr>Kubernetes Entities - shopfront service and replicationcontroller</vt:lpstr>
      <vt:lpstr>Setup – Running Java Microservices</vt:lpstr>
      <vt:lpstr>Exercise 2.4 Converting Monolithic to Microservices - Java</vt:lpstr>
      <vt:lpstr>Successfully converted a Monolith to Microservices and deployed in Kubernetes.</vt:lpstr>
      <vt:lpstr>Microservices in Production</vt:lpstr>
      <vt:lpstr>Kubernetes: Scaling</vt:lpstr>
      <vt:lpstr>$ kubectl scale deployments/&lt;deployment&gt; --replicas=&lt;new num&gt;</vt:lpstr>
      <vt:lpstr>Kubernetes: Rolling Update</vt:lpstr>
      <vt:lpstr>PowerPoint Presentation</vt:lpstr>
      <vt:lpstr>PowerPoint Presentation</vt:lpstr>
      <vt:lpstr>Kubernetes Cheat Sheet (CRUD snapshot)</vt:lpstr>
      <vt:lpstr>Wordpress on Kubernetes</vt:lpstr>
      <vt:lpstr>Kubernetes Dashboard (optional) </vt:lpstr>
      <vt:lpstr>Spotify Case</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Notes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lpstr>Feedback Email</vt:lpstr>
      <vt:lpstr>Questions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1213</cp:revision>
  <cp:lastPrinted>2017-12-04T19:27:05Z</cp:lastPrinted>
  <dcterms:created xsi:type="dcterms:W3CDTF">2012-07-24T18:59:53Z</dcterms:created>
  <dcterms:modified xsi:type="dcterms:W3CDTF">2019-01-04T16:25:42Z</dcterms:modified>
</cp:coreProperties>
</file>